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42" d="100"/>
          <a:sy n="42" d="100"/>
        </p:scale>
        <p:origin x="62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82EF1-7E7F-4AC5-BD4F-1E2FB88ACC9F}" type="datetimeFigureOut">
              <a:rPr lang="en-US" smtClean="0"/>
              <a:t>10/3/2013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D81F4-CDA5-4924-85F8-9A80598DC0BC}" type="slidenum">
              <a:rPr lang="en-US" smtClean="0"/>
              <a:t>‹#›</a:t>
            </a:fld>
            <a:endParaRPr lang="en-US"/>
          </a:p>
        </p:txBody>
      </p:sp>
    </p:spTree>
    <p:extLst>
      <p:ext uri="{BB962C8B-B14F-4D97-AF65-F5344CB8AC3E}">
        <p14:creationId xmlns:p14="http://schemas.microsoft.com/office/powerpoint/2010/main" val="392945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9D81F4-CDA5-4924-85F8-9A80598DC0BC}" type="slidenum">
              <a:rPr lang="en-US" smtClean="0"/>
              <a:t>2</a:t>
            </a:fld>
            <a:endParaRPr lang="en-US"/>
          </a:p>
        </p:txBody>
      </p:sp>
    </p:spTree>
    <p:extLst>
      <p:ext uri="{BB962C8B-B14F-4D97-AF65-F5344CB8AC3E}">
        <p14:creationId xmlns:p14="http://schemas.microsoft.com/office/powerpoint/2010/main" val="2810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3941F01-E17E-4C81-ABAF-AD8B7A748636}" type="datetimeFigureOut">
              <a:rPr lang="en-US" smtClean="0"/>
              <a:t>10/3/2013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343049A-07BB-4339-8707-4751D2984D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941F01-E17E-4C81-ABAF-AD8B7A74863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43049A-07BB-4339-8707-4751D2984D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3941F01-E17E-4C81-ABAF-AD8B7A748636}" type="datetimeFigureOut">
              <a:rPr lang="en-US" smtClean="0"/>
              <a:t>10/3/2013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343049A-07BB-4339-8707-4751D2984D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3941F01-E17E-4C81-ABAF-AD8B7A748636}" type="datetimeFigureOut">
              <a:rPr lang="en-US" smtClean="0"/>
              <a:t>10/3/2013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43049A-07BB-4339-8707-4751D2984D6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941F01-E17E-4C81-ABAF-AD8B7A748636}" type="datetimeFigureOut">
              <a:rPr lang="en-US" smtClean="0"/>
              <a:t>10/3/2013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343049A-07BB-4339-8707-4751D2984D6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3941F01-E17E-4C81-ABAF-AD8B7A748636}" type="datetimeFigureOut">
              <a:rPr lang="en-US" smtClean="0"/>
              <a:t>10/3/2013</a:t>
            </a:fld>
            <a:endParaRPr lang="en-US"/>
          </a:p>
        </p:txBody>
      </p:sp>
      <p:sp>
        <p:nvSpPr>
          <p:cNvPr id="10" name="Slide Number Placeholder 9"/>
          <p:cNvSpPr>
            <a:spLocks noGrp="1"/>
          </p:cNvSpPr>
          <p:nvPr>
            <p:ph type="sldNum" sz="quarter" idx="16"/>
          </p:nvPr>
        </p:nvSpPr>
        <p:spPr/>
        <p:txBody>
          <a:bodyPr rtlCol="0"/>
          <a:lstStyle/>
          <a:p>
            <a:fld id="{4343049A-07BB-4339-8707-4751D2984D6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3941F01-E17E-4C81-ABAF-AD8B7A748636}" type="datetimeFigureOut">
              <a:rPr lang="en-US" smtClean="0"/>
              <a:t>10/3/2013</a:t>
            </a:fld>
            <a:endParaRPr lang="en-US"/>
          </a:p>
        </p:txBody>
      </p:sp>
      <p:sp>
        <p:nvSpPr>
          <p:cNvPr id="12" name="Slide Number Placeholder 11"/>
          <p:cNvSpPr>
            <a:spLocks noGrp="1"/>
          </p:cNvSpPr>
          <p:nvPr>
            <p:ph type="sldNum" sz="quarter" idx="16"/>
          </p:nvPr>
        </p:nvSpPr>
        <p:spPr/>
        <p:txBody>
          <a:bodyPr rtlCol="0"/>
          <a:lstStyle/>
          <a:p>
            <a:fld id="{4343049A-07BB-4339-8707-4751D2984D6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941F01-E17E-4C81-ABAF-AD8B7A748636}" type="datetimeFigureOut">
              <a:rPr lang="en-US" smtClean="0"/>
              <a:t>10/3/2013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343049A-07BB-4339-8707-4751D2984D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41F01-E17E-4C81-ABAF-AD8B7A748636}" type="datetimeFigureOut">
              <a:rPr lang="en-US" smtClean="0"/>
              <a:t>10/3/2013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343049A-07BB-4339-8707-4751D2984D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3941F01-E17E-4C81-ABAF-AD8B7A748636}" type="datetimeFigureOut">
              <a:rPr lang="en-US" smtClean="0"/>
              <a:t>10/3/2013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343049A-07BB-4339-8707-4751D2984D6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C3941F01-E17E-4C81-ABAF-AD8B7A748636}" type="datetimeFigureOut">
              <a:rPr lang="en-US" smtClean="0"/>
              <a:t>10/3/2013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343049A-07BB-4339-8707-4751D2984D6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3941F01-E17E-4C81-ABAF-AD8B7A748636}" type="datetimeFigureOut">
              <a:rPr lang="en-US" smtClean="0"/>
              <a:t>10/3/2013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343049A-07BB-4339-8707-4751D2984D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76800" y="50292"/>
            <a:ext cx="3810000" cy="1143000"/>
          </a:xfrm>
        </p:spPr>
        <p:txBody>
          <a:bodyPr/>
          <a:lstStyle/>
          <a:p>
            <a:r>
              <a:rPr lang="en-US" dirty="0" smtClean="0"/>
              <a:t>Opener</a:t>
            </a:r>
            <a:endParaRPr lang="en-US" dirty="0"/>
          </a:p>
        </p:txBody>
      </p:sp>
      <p:sp>
        <p:nvSpPr>
          <p:cNvPr id="5" name="Content Placeholder 4"/>
          <p:cNvSpPr>
            <a:spLocks noGrp="1"/>
          </p:cNvSpPr>
          <p:nvPr>
            <p:ph sz="quarter" idx="1"/>
          </p:nvPr>
        </p:nvSpPr>
        <p:spPr>
          <a:xfrm>
            <a:off x="349898" y="3276600"/>
            <a:ext cx="4648200" cy="3505200"/>
          </a:xfrm>
        </p:spPr>
        <p:txBody>
          <a:bodyPr>
            <a:normAutofit fontScale="92500" lnSpcReduction="20000"/>
          </a:bodyPr>
          <a:lstStyle/>
          <a:p>
            <a:pPr marL="0" indent="0">
              <a:buNone/>
            </a:pPr>
            <a:r>
              <a:rPr lang="en-US" sz="5400" dirty="0" smtClean="0"/>
              <a:t>Of the 5 challenges, which did you work on today? What is the example?</a:t>
            </a:r>
            <a:endParaRPr lang="en-US" sz="540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4476" y="2133600"/>
            <a:ext cx="3749524"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0"/>
            <a:ext cx="41148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271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Objectives/Standards</a:t>
            </a:r>
            <a:endParaRPr lang="en-US" dirty="0"/>
          </a:p>
        </p:txBody>
      </p:sp>
      <p:sp>
        <p:nvSpPr>
          <p:cNvPr id="3" name="Content Placeholder 2"/>
          <p:cNvSpPr>
            <a:spLocks noGrp="1"/>
          </p:cNvSpPr>
          <p:nvPr>
            <p:ph sz="quarter" idx="1"/>
          </p:nvPr>
        </p:nvSpPr>
        <p:spPr>
          <a:xfrm>
            <a:off x="326571" y="1600200"/>
            <a:ext cx="8360229" cy="5159829"/>
          </a:xfrm>
        </p:spPr>
        <p:txBody>
          <a:bodyPr>
            <a:normAutofit fontScale="62500" lnSpcReduction="20000"/>
          </a:bodyPr>
          <a:lstStyle/>
          <a:p>
            <a:pPr marL="0" indent="0">
              <a:buNone/>
            </a:pPr>
            <a:r>
              <a:rPr lang="en-US" sz="5800" dirty="0"/>
              <a:t>1. Correctly answer, based on rubric, close and critical reading questions number 3 and 4: What does the text mean, and why is it important?</a:t>
            </a:r>
          </a:p>
          <a:p>
            <a:pPr marL="0" indent="0">
              <a:buNone/>
            </a:pPr>
            <a:r>
              <a:rPr lang="en-US" sz="5800" dirty="0"/>
              <a:t>2. Review terms/previous learning of expository text reading strategies.</a:t>
            </a:r>
          </a:p>
          <a:p>
            <a:r>
              <a:rPr lang="en-US" dirty="0"/>
              <a:t>Core Standards Addressed:</a:t>
            </a:r>
          </a:p>
          <a:p>
            <a:pPr marL="0" indent="0">
              <a:buNone/>
            </a:pPr>
            <a:r>
              <a:rPr lang="en-US" dirty="0"/>
              <a:t>RI.9-10.3: Analyze how the author unfolds an analysis or series of ideas or events, including the order in which the points are made, how they are introduced and developed, and the connections that are drawn between them.</a:t>
            </a:r>
          </a:p>
          <a:p>
            <a:pPr marL="0" indent="0">
              <a:buNone/>
            </a:pPr>
            <a:r>
              <a:rPr lang="en-US" dirty="0" smtClean="0"/>
              <a:t>RI.9-10.5</a:t>
            </a:r>
            <a:r>
              <a:rPr lang="en-US" dirty="0"/>
              <a:t>: Analyze in detail how an author’s ideas or claims are developed and refined by particular sentences, paragraphs, or larger portions of a text (e.g., a section or chapter).</a:t>
            </a:r>
          </a:p>
          <a:p>
            <a:pPr marL="0" indent="0">
              <a:buNone/>
            </a:pPr>
            <a:r>
              <a:rPr lang="en-US" dirty="0"/>
              <a:t>RI.9-10.6: Determine an author’s point of view or purpose in a text and analyze how an author uses rhetoric to advance that point of view or purpose.</a:t>
            </a:r>
          </a:p>
          <a:p>
            <a:pPr marL="0" indent="0">
              <a:buNone/>
            </a:pPr>
            <a:endParaRPr lang="en-US" dirty="0"/>
          </a:p>
        </p:txBody>
      </p:sp>
    </p:spTree>
    <p:extLst>
      <p:ext uri="{BB962C8B-B14F-4D97-AF65-F5344CB8AC3E}">
        <p14:creationId xmlns:p14="http://schemas.microsoft.com/office/powerpoint/2010/main" val="1026617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txBody>
          <a:bodyPr>
            <a:normAutofit fontScale="90000"/>
          </a:bodyPr>
          <a:lstStyle/>
          <a:p>
            <a:r>
              <a:rPr lang="en-US" dirty="0" smtClean="0"/>
              <a:t>Close/Critical Reading: Four major tasks/questions for each</a:t>
            </a:r>
            <a:endParaRPr lang="en-US" dirty="0"/>
          </a:p>
        </p:txBody>
      </p:sp>
      <p:sp>
        <p:nvSpPr>
          <p:cNvPr id="3" name="Content Placeholder 2"/>
          <p:cNvSpPr>
            <a:spLocks noGrp="1"/>
          </p:cNvSpPr>
          <p:nvPr>
            <p:ph sz="quarter" idx="1"/>
          </p:nvPr>
        </p:nvSpPr>
        <p:spPr>
          <a:xfrm>
            <a:off x="228600" y="1447800"/>
            <a:ext cx="8610600" cy="4952999"/>
          </a:xfrm>
        </p:spPr>
        <p:txBody>
          <a:bodyPr>
            <a:noAutofit/>
          </a:bodyPr>
          <a:lstStyle/>
          <a:p>
            <a:r>
              <a:rPr lang="en-US" sz="3200" dirty="0"/>
              <a:t>1. Read and </a:t>
            </a:r>
            <a:r>
              <a:rPr lang="en-US" sz="3200" dirty="0" smtClean="0"/>
              <a:t>summarize. </a:t>
            </a:r>
            <a:r>
              <a:rPr lang="en-US" sz="3200" dirty="0"/>
              <a:t>(What does the text say?) </a:t>
            </a:r>
            <a:endParaRPr lang="en-US" sz="3200" dirty="0" smtClean="0"/>
          </a:p>
          <a:p>
            <a:r>
              <a:rPr lang="en-US" sz="3200" dirty="0" smtClean="0"/>
              <a:t>2</a:t>
            </a:r>
            <a:r>
              <a:rPr lang="en-US" sz="3200" dirty="0"/>
              <a:t>. Analyze the </a:t>
            </a:r>
            <a:r>
              <a:rPr lang="en-US" sz="3200" dirty="0" smtClean="0"/>
              <a:t>text.  </a:t>
            </a:r>
            <a:r>
              <a:rPr lang="en-US" sz="3200" dirty="0"/>
              <a:t>(How does it say it?) </a:t>
            </a:r>
            <a:endParaRPr lang="en-US" sz="3200" dirty="0" smtClean="0"/>
          </a:p>
          <a:p>
            <a:r>
              <a:rPr lang="en-US" sz="3200" b="1" u="sng" dirty="0" smtClean="0"/>
              <a:t>3</a:t>
            </a:r>
            <a:r>
              <a:rPr lang="en-US" sz="3200" b="1" u="sng" dirty="0"/>
              <a:t>. Determine the meaning. (What does the text mean?) </a:t>
            </a:r>
            <a:endParaRPr lang="en-US" sz="3200" b="1" u="sng" dirty="0" smtClean="0"/>
          </a:p>
          <a:p>
            <a:r>
              <a:rPr lang="en-US" sz="3200" dirty="0" smtClean="0"/>
              <a:t>4 </a:t>
            </a:r>
            <a:r>
              <a:rPr lang="en-US" sz="3200" dirty="0"/>
              <a:t>Connect the text to another text, to yourself, and to the world. (So what?)</a:t>
            </a:r>
          </a:p>
        </p:txBody>
      </p:sp>
    </p:spTree>
    <p:extLst>
      <p:ext uri="{BB962C8B-B14F-4D97-AF65-F5344CB8AC3E}">
        <p14:creationId xmlns:p14="http://schemas.microsoft.com/office/powerpoint/2010/main" val="376377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Determine the meaning. (What does the text mean?) </a:t>
            </a:r>
          </a:p>
        </p:txBody>
      </p:sp>
      <p:sp>
        <p:nvSpPr>
          <p:cNvPr id="3" name="Content Placeholder 2"/>
          <p:cNvSpPr>
            <a:spLocks noGrp="1"/>
          </p:cNvSpPr>
          <p:nvPr>
            <p:ph sz="quarter" idx="1"/>
          </p:nvPr>
        </p:nvSpPr>
        <p:spPr>
          <a:xfrm>
            <a:off x="304800" y="1809749"/>
            <a:ext cx="7848600" cy="4514851"/>
          </a:xfrm>
        </p:spPr>
        <p:txBody>
          <a:bodyPr>
            <a:normAutofit fontScale="77500" lnSpcReduction="20000"/>
          </a:bodyPr>
          <a:lstStyle/>
          <a:p>
            <a:r>
              <a:rPr lang="en-US" sz="3600" dirty="0" smtClean="0"/>
              <a:t>What theme/concept is the author trying to get across? (Or, what are we supposed to learn?)</a:t>
            </a:r>
          </a:p>
          <a:p>
            <a:r>
              <a:rPr lang="en-US" sz="3600" dirty="0" smtClean="0"/>
              <a:t>What are the most important portions/bits of information?</a:t>
            </a:r>
          </a:p>
          <a:p>
            <a:r>
              <a:rPr lang="en-US" sz="3600" dirty="0" smtClean="0"/>
              <a:t>What is the method and quality of information collected?</a:t>
            </a:r>
          </a:p>
          <a:p>
            <a:r>
              <a:rPr lang="en-US" sz="3600" dirty="0" smtClean="0"/>
              <a:t>Does the evidence connect to the main point in a logical way?</a:t>
            </a:r>
          </a:p>
          <a:p>
            <a:r>
              <a:rPr lang="en-US" sz="3600" dirty="0" smtClean="0"/>
              <a:t>What does the author hope to gain from taking this position?</a:t>
            </a:r>
          </a:p>
          <a:p>
            <a:endParaRPr lang="en-US" dirty="0"/>
          </a:p>
        </p:txBody>
      </p:sp>
      <p:sp>
        <p:nvSpPr>
          <p:cNvPr id="5" name="Content Placeholder 4"/>
          <p:cNvSpPr>
            <a:spLocks noGrp="1"/>
          </p:cNvSpPr>
          <p:nvPr>
            <p:ph sz="quarter" idx="2"/>
          </p:nvPr>
        </p:nvSpPr>
        <p:spPr/>
        <p:txBody>
          <a:bodyPr>
            <a:normAutofit fontScale="77500" lnSpcReduction="20000"/>
          </a:bodyPr>
          <a:lstStyle/>
          <a:p>
            <a:endParaRPr lang="en-US"/>
          </a:p>
        </p:txBody>
      </p:sp>
    </p:spTree>
    <p:extLst>
      <p:ext uri="{BB962C8B-B14F-4D97-AF65-F5344CB8AC3E}">
        <p14:creationId xmlns:p14="http://schemas.microsoft.com/office/powerpoint/2010/main" val="4271250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topic sentence</a:t>
            </a:r>
            <a:endParaRPr lang="en-US" dirty="0"/>
          </a:p>
        </p:txBody>
      </p:sp>
      <p:sp>
        <p:nvSpPr>
          <p:cNvPr id="3" name="Content Placeholder 2"/>
          <p:cNvSpPr>
            <a:spLocks noGrp="1"/>
          </p:cNvSpPr>
          <p:nvPr>
            <p:ph sz="quarter" idx="1"/>
          </p:nvPr>
        </p:nvSpPr>
        <p:spPr/>
        <p:txBody>
          <a:bodyPr>
            <a:noAutofit/>
          </a:bodyPr>
          <a:lstStyle/>
          <a:p>
            <a:r>
              <a:rPr lang="en-US" sz="3600" dirty="0" smtClean="0"/>
              <a:t>People who commented on the original CNN Newtown article had very different opinions on how to help stop violence in schools/among young people. </a:t>
            </a:r>
          </a:p>
          <a:p>
            <a:r>
              <a:rPr lang="en-US" sz="3600" dirty="0" smtClean="0"/>
              <a:t>The main purpose of this article was to…</a:t>
            </a:r>
            <a:endParaRPr lang="en-US" sz="3600" dirty="0"/>
          </a:p>
        </p:txBody>
      </p:sp>
    </p:spTree>
    <p:extLst>
      <p:ext uri="{BB962C8B-B14F-4D97-AF65-F5344CB8AC3E}">
        <p14:creationId xmlns:p14="http://schemas.microsoft.com/office/powerpoint/2010/main" val="2266371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125113" cy="924475"/>
          </a:xfrm>
        </p:spPr>
        <p:txBody>
          <a:bodyPr/>
          <a:lstStyle/>
          <a:p>
            <a:r>
              <a:rPr lang="en-US" dirty="0" smtClean="0"/>
              <a:t>4. So what?</a:t>
            </a:r>
            <a:endParaRPr lang="en-US" dirty="0"/>
          </a:p>
        </p:txBody>
      </p:sp>
      <p:sp>
        <p:nvSpPr>
          <p:cNvPr id="3" name="Content Placeholder 2"/>
          <p:cNvSpPr>
            <a:spLocks noGrp="1"/>
          </p:cNvSpPr>
          <p:nvPr>
            <p:ph sz="quarter" idx="1"/>
          </p:nvPr>
        </p:nvSpPr>
        <p:spPr>
          <a:xfrm>
            <a:off x="381000" y="1219200"/>
            <a:ext cx="7658512" cy="5410200"/>
          </a:xfrm>
        </p:spPr>
        <p:txBody>
          <a:bodyPr>
            <a:normAutofit/>
          </a:bodyPr>
          <a:lstStyle/>
          <a:p>
            <a:r>
              <a:rPr lang="en-US" sz="3600" dirty="0" smtClean="0"/>
              <a:t>What does the information/message/theme mean in your life and/or in the lives of others? Why is it worth sharing/telling?</a:t>
            </a:r>
          </a:p>
          <a:p>
            <a:r>
              <a:rPr lang="en-US" sz="3600" dirty="0" smtClean="0"/>
              <a:t>What significance does it have to our world?</a:t>
            </a:r>
          </a:p>
          <a:p>
            <a:r>
              <a:rPr lang="en-US" sz="3600" dirty="0" smtClean="0"/>
              <a:t>How will/won’t this change my way of thinking?</a:t>
            </a:r>
            <a:endParaRPr lang="en-US" sz="3600" dirty="0"/>
          </a:p>
        </p:txBody>
      </p:sp>
    </p:spTree>
    <p:extLst>
      <p:ext uri="{BB962C8B-B14F-4D97-AF65-F5344CB8AC3E}">
        <p14:creationId xmlns:p14="http://schemas.microsoft.com/office/powerpoint/2010/main" val="2739813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p:txBody>
          <a:bodyPr>
            <a:noAutofit/>
          </a:bodyPr>
          <a:lstStyle/>
          <a:p>
            <a:r>
              <a:rPr lang="en-US" sz="6600" dirty="0" smtClean="0"/>
              <a:t>Answer question number four: “So What?”</a:t>
            </a:r>
            <a:endParaRPr lang="en-US" sz="6600" dirty="0"/>
          </a:p>
        </p:txBody>
      </p:sp>
      <p:pic>
        <p:nvPicPr>
          <p:cNvPr id="4098" name="Picture 2" descr="C:\Users\Fielder\AppData\Local\Microsoft\Windows\Temporary Internet Files\Content.IE5\W8XBVW1K\MC90044193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3600" y="4267200"/>
            <a:ext cx="2282825" cy="2202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276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428</TotalTime>
  <Words>406</Words>
  <Application>Microsoft Office PowerPoint</Application>
  <PresentationFormat>On-screen Show (4:3)</PresentationFormat>
  <Paragraphs>30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Tw Cen MT</vt:lpstr>
      <vt:lpstr>Wingdings</vt:lpstr>
      <vt:lpstr>Wingdings 2</vt:lpstr>
      <vt:lpstr>Median</vt:lpstr>
      <vt:lpstr>Opener</vt:lpstr>
      <vt:lpstr>Objectives/Standards</vt:lpstr>
      <vt:lpstr>Close/Critical Reading: Four major tasks/questions for each</vt:lpstr>
      <vt:lpstr>3. Determine the meaning. (What does the text mean?) </vt:lpstr>
      <vt:lpstr>Sample topic sentence</vt:lpstr>
      <vt:lpstr>4. So what?</vt:lpstr>
      <vt:lpstr>Closure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Opener</dc:title>
  <dc:creator>Fielder</dc:creator>
  <cp:lastModifiedBy>jeremy fielder</cp:lastModifiedBy>
  <cp:revision>3</cp:revision>
  <dcterms:created xsi:type="dcterms:W3CDTF">2013-10-03T02:46:29Z</dcterms:created>
  <dcterms:modified xsi:type="dcterms:W3CDTF">2013-10-03T18:53:56Z</dcterms:modified>
</cp:coreProperties>
</file>