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9" r:id="rId3"/>
    <p:sldId id="257" r:id="rId4"/>
    <p:sldId id="256"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7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62C7A0-A290-485B-B165-476F2EF96E55}"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2C7A0-A290-485B-B165-476F2EF96E55}"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2C7A0-A290-485B-B165-476F2EF96E55}"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2C7A0-A290-485B-B165-476F2EF96E55}"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62C7A0-A290-485B-B165-476F2EF96E55}"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62C7A0-A290-485B-B165-476F2EF96E55}"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62C7A0-A290-485B-B165-476F2EF96E55}" type="datetimeFigureOut">
              <a:rPr lang="en-US" smtClean="0"/>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62C7A0-A290-485B-B165-476F2EF96E55}" type="datetimeFigureOut">
              <a:rPr lang="en-US" smtClean="0"/>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2C7A0-A290-485B-B165-476F2EF96E55}" type="datetimeFigureOut">
              <a:rPr lang="en-US" smtClean="0"/>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A2223B-0201-44F0-9FE7-A123EFCD2B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2C7A0-A290-485B-B165-476F2EF96E55}"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A2223B-0201-44F0-9FE7-A123EFCD2B0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E62C7A0-A290-485B-B165-476F2EF96E55}" type="datetimeFigureOut">
              <a:rPr lang="en-US" smtClean="0"/>
              <a:t>9/9/2013</a:t>
            </a:fld>
            <a:endParaRPr lang="en-US"/>
          </a:p>
        </p:txBody>
      </p:sp>
      <p:sp>
        <p:nvSpPr>
          <p:cNvPr id="9" name="Slide Number Placeholder 8"/>
          <p:cNvSpPr>
            <a:spLocks noGrp="1"/>
          </p:cNvSpPr>
          <p:nvPr>
            <p:ph type="sldNum" sz="quarter" idx="11"/>
          </p:nvPr>
        </p:nvSpPr>
        <p:spPr/>
        <p:txBody>
          <a:bodyPr/>
          <a:lstStyle/>
          <a:p>
            <a:fld id="{1DA2223B-0201-44F0-9FE7-A123EFCD2B0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DA2223B-0201-44F0-9FE7-A123EFCD2B0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E62C7A0-A290-485B-B165-476F2EF96E55}" type="datetimeFigureOut">
              <a:rPr lang="en-US" smtClean="0"/>
              <a:t>9/9/2013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a:t>
            </a:r>
            <a:endParaRPr lang="en-US" dirty="0"/>
          </a:p>
        </p:txBody>
      </p:sp>
      <p:sp>
        <p:nvSpPr>
          <p:cNvPr id="3" name="Content Placeholder 2"/>
          <p:cNvSpPr>
            <a:spLocks noGrp="1"/>
          </p:cNvSpPr>
          <p:nvPr>
            <p:ph idx="1"/>
          </p:nvPr>
        </p:nvSpPr>
        <p:spPr/>
        <p:txBody>
          <a:bodyPr>
            <a:normAutofit/>
          </a:bodyPr>
          <a:lstStyle/>
          <a:p>
            <a:pPr marL="114300" indent="0">
              <a:buNone/>
            </a:pPr>
            <a:r>
              <a:rPr lang="en-US" sz="8800" dirty="0" smtClean="0"/>
              <a:t>What’s Up Wednesdays?</a:t>
            </a:r>
            <a:endParaRPr lang="en-US" sz="8800" dirty="0"/>
          </a:p>
        </p:txBody>
      </p:sp>
      <p:pic>
        <p:nvPicPr>
          <p:cNvPr id="1027" name="Picture 3" descr="C:\Users\Fielder\AppData\Local\Microsoft\Windows\Temporary Internet Files\Content.IE5\K3H1NMYD\MC90043156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714" y="152400"/>
            <a:ext cx="26670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Fielder\AppData\Local\Microsoft\Windows\Temporary Internet Files\Content.IE5\B1LBP7V4\MC90043379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267200"/>
            <a:ext cx="2285714" cy="22857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Fielder\AppData\Local\Microsoft\Windows\Temporary Internet Files\Content.IE5\UC39DAVQ\MC90044149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9843" y="4141986"/>
            <a:ext cx="2536142" cy="2536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83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534400" cy="1143000"/>
          </a:xfrm>
        </p:spPr>
        <p:txBody>
          <a:bodyPr>
            <a:normAutofit fontScale="90000"/>
          </a:bodyPr>
          <a:lstStyle/>
          <a:p>
            <a:r>
              <a:rPr lang="en-US" dirty="0" smtClean="0"/>
              <a:t>9/11 </a:t>
            </a:r>
            <a:r>
              <a:rPr lang="en-US" dirty="0" smtClean="0"/>
              <a:t>Opener: Classify the following strategies into the correct category:</a:t>
            </a:r>
            <a:endParaRPr lang="en-US" dirty="0"/>
          </a:p>
        </p:txBody>
      </p:sp>
      <p:sp>
        <p:nvSpPr>
          <p:cNvPr id="3" name="Content Placeholder 2"/>
          <p:cNvSpPr>
            <a:spLocks noGrp="1"/>
          </p:cNvSpPr>
          <p:nvPr>
            <p:ph idx="1"/>
          </p:nvPr>
        </p:nvSpPr>
        <p:spPr>
          <a:xfrm>
            <a:off x="228600" y="1447800"/>
            <a:ext cx="8153400" cy="5181600"/>
          </a:xfrm>
        </p:spPr>
        <p:txBody>
          <a:bodyPr>
            <a:normAutofit lnSpcReduction="10000"/>
          </a:bodyPr>
          <a:lstStyle/>
          <a:p>
            <a:pPr marL="571500" indent="-457200">
              <a:buAutoNum type="arabicPeriod"/>
            </a:pPr>
            <a:r>
              <a:rPr lang="en-US" sz="3200" dirty="0" smtClean="0"/>
              <a:t>Slowing down your reading rate.</a:t>
            </a:r>
          </a:p>
          <a:p>
            <a:pPr marL="571500" indent="-457200">
              <a:buAutoNum type="arabicPeriod"/>
            </a:pPr>
            <a:r>
              <a:rPr lang="en-US" sz="3200" dirty="0" smtClean="0"/>
              <a:t>Noting any typographical aids.</a:t>
            </a:r>
          </a:p>
          <a:p>
            <a:pPr marL="571500" indent="-457200">
              <a:buAutoNum type="arabicPeriod"/>
            </a:pPr>
            <a:r>
              <a:rPr lang="en-US" sz="3200" dirty="0" smtClean="0"/>
              <a:t>Rephrase each paragraph in your own words.</a:t>
            </a:r>
          </a:p>
          <a:p>
            <a:pPr marL="571500" indent="-457200">
              <a:buAutoNum type="arabicPeriod"/>
            </a:pPr>
            <a:r>
              <a:rPr lang="en-US" sz="3200" dirty="0" smtClean="0"/>
              <a:t>Reading the first and last sentences of each paragraph.</a:t>
            </a:r>
          </a:p>
          <a:p>
            <a:pPr marL="571500" indent="-457200">
              <a:buAutoNum type="arabicPeriod"/>
            </a:pPr>
            <a:r>
              <a:rPr lang="en-US" sz="3200" dirty="0" smtClean="0"/>
              <a:t>Write notes in the margin.</a:t>
            </a:r>
          </a:p>
          <a:p>
            <a:pPr marL="571500" indent="-457200">
              <a:buAutoNum type="arabicPeriod"/>
            </a:pPr>
            <a:r>
              <a:rPr lang="en-US" sz="3200" dirty="0" smtClean="0"/>
              <a:t>Read aloud sentences or sections that are particularly difficult.</a:t>
            </a:r>
          </a:p>
          <a:p>
            <a:pPr marL="571500" indent="-457200">
              <a:buAutoNum type="arabicPeriod"/>
            </a:pPr>
            <a:r>
              <a:rPr lang="en-US" sz="3200" dirty="0" smtClean="0"/>
              <a:t>Read the last paragraph or summary.</a:t>
            </a:r>
          </a:p>
          <a:p>
            <a:pPr marL="571500" indent="-457200">
              <a:buAutoNum type="arabicPeriod"/>
            </a:pPr>
            <a:endParaRPr lang="en-US" dirty="0" smtClean="0"/>
          </a:p>
        </p:txBody>
      </p:sp>
    </p:spTree>
    <p:extLst>
      <p:ext uri="{BB962C8B-B14F-4D97-AF65-F5344CB8AC3E}">
        <p14:creationId xmlns:p14="http://schemas.microsoft.com/office/powerpoint/2010/main" val="343173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dirty="0" smtClean="0"/>
              <a:t>Objectives/Standards</a:t>
            </a:r>
            <a:endParaRPr lang="en-US" dirty="0"/>
          </a:p>
        </p:txBody>
      </p:sp>
      <p:sp>
        <p:nvSpPr>
          <p:cNvPr id="3" name="Content Placeholder 2"/>
          <p:cNvSpPr>
            <a:spLocks noGrp="1"/>
          </p:cNvSpPr>
          <p:nvPr>
            <p:ph idx="1"/>
          </p:nvPr>
        </p:nvSpPr>
        <p:spPr>
          <a:xfrm>
            <a:off x="152400" y="1143000"/>
            <a:ext cx="8001000" cy="5638800"/>
          </a:xfrm>
        </p:spPr>
        <p:txBody>
          <a:bodyPr>
            <a:normAutofit/>
          </a:bodyPr>
          <a:lstStyle/>
          <a:p>
            <a:pPr marL="114300" indent="0">
              <a:buNone/>
            </a:pPr>
            <a:r>
              <a:rPr lang="en-US" dirty="0"/>
              <a:t>1. Complete a practice quiz on differences between expository and narrative texts, as well the term genre, and expository reading strategies (previewing, activating background knowledge, and comprehension strategies)</a:t>
            </a:r>
          </a:p>
          <a:p>
            <a:pPr marL="114300" indent="0">
              <a:buNone/>
            </a:pPr>
            <a:r>
              <a:rPr lang="en-US" dirty="0"/>
              <a:t>2. Apply previewing, activating background knowledge, and comprehension strategies while reading an expository essay.</a:t>
            </a:r>
          </a:p>
          <a:p>
            <a:pPr marL="114300" indent="0">
              <a:buNone/>
            </a:pPr>
            <a:r>
              <a:rPr lang="en-US" b="1" dirty="0"/>
              <a:t>Core Standards Addressed:</a:t>
            </a:r>
            <a:endParaRPr lang="en-US" dirty="0"/>
          </a:p>
          <a:p>
            <a:r>
              <a:rPr lang="en-US" b="1" dirty="0"/>
              <a:t>RI. 9-10.1:</a:t>
            </a:r>
            <a:r>
              <a:rPr lang="en-US" dirty="0"/>
              <a:t> Cite strong and thorough evidence to support analysis of what the text says explicitly as well as inferences drawn from the text.</a:t>
            </a:r>
          </a:p>
          <a:p>
            <a:r>
              <a:rPr lang="en-US" b="1" dirty="0"/>
              <a:t>RI.9-10.3:</a:t>
            </a:r>
            <a:r>
              <a:rPr lang="en-US" dirty="0"/>
              <a:t> Analyze how the author unfolds an analysis or series of ideas or events, including the order in which the points are made, how they are introduced and developed, and the connections that are drawn between them.</a:t>
            </a:r>
          </a:p>
          <a:p>
            <a:pPr marL="114300" indent="0">
              <a:buNone/>
            </a:pPr>
            <a:endParaRPr lang="en-US" dirty="0"/>
          </a:p>
        </p:txBody>
      </p:sp>
    </p:spTree>
    <p:extLst>
      <p:ext uri="{BB962C8B-B14F-4D97-AF65-F5344CB8AC3E}">
        <p14:creationId xmlns:p14="http://schemas.microsoft.com/office/powerpoint/2010/main" val="308152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Expository text reading strategies…</a:t>
            </a:r>
            <a:endParaRPr lang="en-US" dirty="0"/>
          </a:p>
        </p:txBody>
      </p:sp>
      <p:sp>
        <p:nvSpPr>
          <p:cNvPr id="5" name="Content Placeholder 4"/>
          <p:cNvSpPr>
            <a:spLocks noGrp="1"/>
          </p:cNvSpPr>
          <p:nvPr>
            <p:ph idx="1"/>
          </p:nvPr>
        </p:nvSpPr>
        <p:spPr/>
        <p:txBody>
          <a:bodyPr/>
          <a:lstStyle/>
          <a:p>
            <a:pPr marL="114300" indent="0">
              <a:buNone/>
            </a:pPr>
            <a:r>
              <a:rPr lang="en-US" sz="2800" dirty="0" smtClean="0"/>
              <a:t>Previewing</a:t>
            </a:r>
          </a:p>
          <a:p>
            <a:pPr marL="114300" indent="0">
              <a:buNone/>
            </a:pPr>
            <a:r>
              <a:rPr lang="en-US" sz="2800" dirty="0"/>
              <a:t>	</a:t>
            </a:r>
            <a:r>
              <a:rPr lang="en-US" sz="2800" dirty="0" smtClean="0"/>
              <a:t>Four minutes to preview the article…</a:t>
            </a:r>
          </a:p>
          <a:p>
            <a:pPr marL="114300" indent="0">
              <a:buNone/>
            </a:pPr>
            <a:endParaRPr lang="en-US" sz="2800" dirty="0"/>
          </a:p>
          <a:p>
            <a:pPr marL="114300" indent="0">
              <a:buNone/>
            </a:pPr>
            <a:r>
              <a:rPr lang="en-US" sz="2800" dirty="0" smtClean="0"/>
              <a:t>Previewing questions</a:t>
            </a:r>
          </a:p>
          <a:p>
            <a:pPr marL="114300" indent="0">
              <a:buNone/>
            </a:pPr>
            <a:endParaRPr lang="en-US" sz="2800" dirty="0"/>
          </a:p>
          <a:p>
            <a:pPr marL="114300" indent="0">
              <a:buNone/>
            </a:pPr>
            <a:r>
              <a:rPr lang="en-US" sz="2800" dirty="0" smtClean="0"/>
              <a:t>Activating Background Knowledge</a:t>
            </a:r>
          </a:p>
          <a:p>
            <a:pPr marL="114300" indent="0">
              <a:buNone/>
            </a:pPr>
            <a:endParaRPr lang="en-US" sz="2800" dirty="0"/>
          </a:p>
          <a:p>
            <a:pPr marL="114300" indent="0">
              <a:buNone/>
            </a:pPr>
            <a:r>
              <a:rPr lang="en-US" sz="2800" dirty="0" smtClean="0"/>
              <a:t>Read article: Comprehension strategies</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415471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7620000" cy="639762"/>
          </a:xfrm>
        </p:spPr>
        <p:txBody>
          <a:bodyPr/>
          <a:lstStyle/>
          <a:p>
            <a:r>
              <a:rPr lang="en-US" dirty="0" smtClean="0"/>
              <a:t>Closure Quiz</a:t>
            </a:r>
            <a:endParaRPr lang="en-US" dirty="0"/>
          </a:p>
        </p:txBody>
      </p:sp>
      <p:sp>
        <p:nvSpPr>
          <p:cNvPr id="3" name="Content Placeholder 2"/>
          <p:cNvSpPr>
            <a:spLocks noGrp="1"/>
          </p:cNvSpPr>
          <p:nvPr>
            <p:ph idx="1"/>
          </p:nvPr>
        </p:nvSpPr>
        <p:spPr>
          <a:xfrm>
            <a:off x="0" y="685800"/>
            <a:ext cx="8686800" cy="6172200"/>
          </a:xfrm>
        </p:spPr>
        <p:txBody>
          <a:bodyPr>
            <a:normAutofit/>
          </a:bodyPr>
          <a:lstStyle/>
          <a:p>
            <a:r>
              <a:rPr lang="en-US" sz="2400" dirty="0"/>
              <a:t>1. Music was not blamed for the </a:t>
            </a:r>
            <a:r>
              <a:rPr lang="en-US" sz="2400" dirty="0" err="1"/>
              <a:t>Colombine</a:t>
            </a:r>
            <a:r>
              <a:rPr lang="en-US" sz="2400" dirty="0"/>
              <a:t> High School shootings in 1999.</a:t>
            </a:r>
          </a:p>
          <a:p>
            <a:r>
              <a:rPr lang="en-US" sz="2400" dirty="0"/>
              <a:t>2. People were outraged when a famous rap artist said he would not call and tell on a serial killer who lived next door to him.</a:t>
            </a:r>
          </a:p>
          <a:p>
            <a:r>
              <a:rPr lang="en-US" sz="2400" dirty="0"/>
              <a:t>3. Most witnesses to crimes are not threated and do feel safe enough to tell the police.</a:t>
            </a:r>
          </a:p>
          <a:p>
            <a:r>
              <a:rPr lang="en-US" sz="2400" dirty="0"/>
              <a:t>4. One activist believes that rock music is preaching “anarchy” and is a driving force behind violence in the streets.</a:t>
            </a:r>
          </a:p>
          <a:p>
            <a:r>
              <a:rPr lang="en-US" sz="2400" dirty="0"/>
              <a:t>5. The author essentially sees snitching as a problem that must be addressed by helping people who live in high crime and low-income areas.</a:t>
            </a:r>
          </a:p>
          <a:p>
            <a:pPr marL="114300" indent="0">
              <a:buNone/>
            </a:pPr>
            <a:endParaRPr lang="en-US" dirty="0"/>
          </a:p>
        </p:txBody>
      </p:sp>
    </p:spTree>
    <p:extLst>
      <p:ext uri="{BB962C8B-B14F-4D97-AF65-F5344CB8AC3E}">
        <p14:creationId xmlns:p14="http://schemas.microsoft.com/office/powerpoint/2010/main" val="16006727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694</TotalTime>
  <Words>318</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Welcome to….</vt:lpstr>
      <vt:lpstr>9/11 Opener: Classify the following strategies into the correct category:</vt:lpstr>
      <vt:lpstr>Objectives/Standards</vt:lpstr>
      <vt:lpstr>Expository text reading strategies…</vt:lpstr>
      <vt:lpstr>Closure Quiz</vt:lpstr>
    </vt:vector>
  </TitlesOfParts>
  <Company>Clinton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Objectives/Standards</dc:title>
  <dc:creator>jeremy fielder</dc:creator>
  <cp:lastModifiedBy>Fielder</cp:lastModifiedBy>
  <cp:revision>8</cp:revision>
  <dcterms:created xsi:type="dcterms:W3CDTF">2012-09-10T18:33:19Z</dcterms:created>
  <dcterms:modified xsi:type="dcterms:W3CDTF">2013-09-10T02:50:05Z</dcterms:modified>
</cp:coreProperties>
</file>