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59" r:id="rId4"/>
    <p:sldId id="260" r:id="rId5"/>
    <p:sldId id="261" r:id="rId6"/>
    <p:sldId id="262" r:id="rId7"/>
    <p:sldId id="264" r:id="rId8"/>
    <p:sldId id="265" r:id="rId9"/>
    <p:sldId id="266" r:id="rId10"/>
    <p:sldId id="269" r:id="rId11"/>
    <p:sldId id="270" r:id="rId12"/>
    <p:sldId id="271"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92" d="100"/>
          <a:sy n="92" d="100"/>
        </p:scale>
        <p:origin x="-25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FD0F2-CDAC-4C89-959C-ABDDFF1E3A14}" type="datetimeFigureOut">
              <a:rPr lang="en-US" smtClean="0"/>
              <a:t>9/12/2013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BE8EF2-C7F8-40C1-88A6-BEB1076F5994}" type="slidenum">
              <a:rPr lang="en-US" smtClean="0"/>
              <a:t>‹#›</a:t>
            </a:fld>
            <a:endParaRPr lang="en-US"/>
          </a:p>
        </p:txBody>
      </p:sp>
    </p:spTree>
    <p:extLst>
      <p:ext uri="{BB962C8B-B14F-4D97-AF65-F5344CB8AC3E}">
        <p14:creationId xmlns:p14="http://schemas.microsoft.com/office/powerpoint/2010/main" val="2466447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p:sp>
      <p:sp>
        <p:nvSpPr>
          <p:cNvPr id="3277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ndParaRPr>
          </a:p>
        </p:txBody>
      </p:sp>
    </p:spTree>
    <p:extLst>
      <p:ext uri="{BB962C8B-B14F-4D97-AF65-F5344CB8AC3E}">
        <p14:creationId xmlns:p14="http://schemas.microsoft.com/office/powerpoint/2010/main" val="1154747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Grp="1" noRot="1" noChangeAspect="1" noChangeArrowheads="1" noTextEdit="1"/>
          </p:cNvSpPr>
          <p:nvPr>
            <p:ph type="sldImg"/>
          </p:nvPr>
        </p:nvSpPr>
        <p:spPr>
          <a:xfrm>
            <a:off x="406400" y="706438"/>
            <a:ext cx="6197600"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9" name="Rectangle 2"/>
          <p:cNvSpPr>
            <a:spLocks noGrp="1" noChangeArrowheads="1"/>
          </p:cNvSpPr>
          <p:nvPr>
            <p:ph type="body" idx="1"/>
          </p:nvPr>
        </p:nvSpPr>
        <p:spPr>
          <a:xfrm>
            <a:off x="701675" y="4416425"/>
            <a:ext cx="5605463" cy="41830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3177" tIns="46589" rIns="93177" bIns="46589" anchor="ctr"/>
          <a:lstStyle/>
          <a:p>
            <a:endParaRPr lang="en-US" smtClean="0">
              <a:latin typeface="Times New Roman" panose="02020603050405020304" pitchFamily="18" charset="0"/>
            </a:endParaRPr>
          </a:p>
        </p:txBody>
      </p:sp>
    </p:spTree>
    <p:extLst>
      <p:ext uri="{BB962C8B-B14F-4D97-AF65-F5344CB8AC3E}">
        <p14:creationId xmlns:p14="http://schemas.microsoft.com/office/powerpoint/2010/main" val="1107499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7" name="Rectangle 2"/>
          <p:cNvSpPr>
            <a:spLocks noGrp="1" noChangeArrowheads="1"/>
          </p:cNvSpPr>
          <p:nvPr>
            <p:ph type="body" idx="1"/>
          </p:nvPr>
        </p:nvSpPr>
        <p:spPr>
          <a:xfrm>
            <a:off x="701675" y="4416425"/>
            <a:ext cx="5605463" cy="41830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3177" tIns="46589" rIns="93177" bIns="46589" anchor="ctr"/>
          <a:lstStyle/>
          <a:p>
            <a:endParaRPr lang="en-US" smtClean="0">
              <a:latin typeface="Times New Roman" panose="02020603050405020304" pitchFamily="18" charset="0"/>
            </a:endParaRPr>
          </a:p>
        </p:txBody>
      </p:sp>
    </p:spTree>
    <p:extLst>
      <p:ext uri="{BB962C8B-B14F-4D97-AF65-F5344CB8AC3E}">
        <p14:creationId xmlns:p14="http://schemas.microsoft.com/office/powerpoint/2010/main" val="2100034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p:cNvSpPr>
            <a:spLocks noGrp="1" noRot="1" noChangeAspect="1" noChangeArrowheads="1" noTextEdit="1"/>
          </p:cNvSpPr>
          <p:nvPr>
            <p:ph type="sldImg"/>
          </p:nvPr>
        </p:nvSpPr>
        <p:spPr>
          <a:xfrm>
            <a:off x="1588" y="0"/>
            <a:ext cx="1587" cy="158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5" name="Rectangle 2"/>
          <p:cNvSpPr>
            <a:spLocks noGrp="1" noChangeArrowheads="1"/>
          </p:cNvSpPr>
          <p:nvPr>
            <p:ph type="body" idx="1"/>
          </p:nvPr>
        </p:nvSpPr>
        <p:spPr>
          <a:xfrm>
            <a:off x="701675" y="4416425"/>
            <a:ext cx="5605463" cy="41830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3177" tIns="46589" rIns="93177" bIns="46589" anchor="ctr"/>
          <a:lstStyle/>
          <a:p>
            <a:endParaRPr lang="en-US" smtClean="0">
              <a:latin typeface="Times New Roman" panose="02020603050405020304" pitchFamily="18" charset="0"/>
            </a:endParaRPr>
          </a:p>
        </p:txBody>
      </p:sp>
    </p:spTree>
    <p:extLst>
      <p:ext uri="{BB962C8B-B14F-4D97-AF65-F5344CB8AC3E}">
        <p14:creationId xmlns:p14="http://schemas.microsoft.com/office/powerpoint/2010/main" val="2813424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p:sp>
      <p:sp>
        <p:nvSpPr>
          <p:cNvPr id="40963"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ndParaRPr>
          </a:p>
        </p:txBody>
      </p:sp>
    </p:spTree>
    <p:extLst>
      <p:ext uri="{BB962C8B-B14F-4D97-AF65-F5344CB8AC3E}">
        <p14:creationId xmlns:p14="http://schemas.microsoft.com/office/powerpoint/2010/main" val="1321683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a:xfrm>
            <a:off x="406400" y="706438"/>
            <a:ext cx="6197600"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5" name="Rectangle 2"/>
          <p:cNvSpPr>
            <a:spLocks noGrp="1" noChangeArrowheads="1"/>
          </p:cNvSpPr>
          <p:nvPr>
            <p:ph type="body" idx="1"/>
          </p:nvPr>
        </p:nvSpPr>
        <p:spPr>
          <a:xfrm>
            <a:off x="701675" y="4416425"/>
            <a:ext cx="5605463" cy="41830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3177" tIns="46589" rIns="93177" bIns="46589" anchor="ctr"/>
          <a:lstStyle/>
          <a:p>
            <a:endParaRPr lang="en-US" smtClean="0">
              <a:latin typeface="Times New Roman" panose="02020603050405020304" pitchFamily="18" charset="0"/>
            </a:endParaRPr>
          </a:p>
        </p:txBody>
      </p:sp>
    </p:spTree>
    <p:extLst>
      <p:ext uri="{BB962C8B-B14F-4D97-AF65-F5344CB8AC3E}">
        <p14:creationId xmlns:p14="http://schemas.microsoft.com/office/powerpoint/2010/main" val="74778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
          <p:cNvSpPr>
            <a:spLocks noGrp="1" noRot="1" noChangeAspect="1" noChangeArrowheads="1" noTextEdit="1"/>
          </p:cNvSpPr>
          <p:nvPr>
            <p:ph type="sldImg"/>
          </p:nvPr>
        </p:nvSpPr>
        <p:spPr>
          <a:xfrm>
            <a:off x="406400" y="706438"/>
            <a:ext cx="6197600"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3" name="Rectangle 2"/>
          <p:cNvSpPr>
            <a:spLocks noGrp="1" noChangeArrowheads="1"/>
          </p:cNvSpPr>
          <p:nvPr>
            <p:ph type="body" idx="1"/>
          </p:nvPr>
        </p:nvSpPr>
        <p:spPr>
          <a:xfrm>
            <a:off x="701675" y="4416425"/>
            <a:ext cx="5605463" cy="41830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3177" tIns="46589" rIns="93177" bIns="46589" anchor="ctr"/>
          <a:lstStyle/>
          <a:p>
            <a:endParaRPr lang="en-US" smtClean="0">
              <a:latin typeface="Times New Roman" panose="02020603050405020304" pitchFamily="18" charset="0"/>
            </a:endParaRPr>
          </a:p>
        </p:txBody>
      </p:sp>
    </p:spTree>
    <p:extLst>
      <p:ext uri="{BB962C8B-B14F-4D97-AF65-F5344CB8AC3E}">
        <p14:creationId xmlns:p14="http://schemas.microsoft.com/office/powerpoint/2010/main" val="2805434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a:xfrm>
            <a:off x="406400" y="706438"/>
            <a:ext cx="6197600"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7" name="Rectangle 2"/>
          <p:cNvSpPr>
            <a:spLocks noGrp="1" noChangeArrowheads="1"/>
          </p:cNvSpPr>
          <p:nvPr>
            <p:ph type="body" idx="1"/>
          </p:nvPr>
        </p:nvSpPr>
        <p:spPr>
          <a:xfrm>
            <a:off x="701675" y="4416425"/>
            <a:ext cx="5605463" cy="41830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3177" tIns="46589" rIns="93177" bIns="46589" anchor="ctr"/>
          <a:lstStyle/>
          <a:p>
            <a:endParaRPr lang="en-US" smtClean="0">
              <a:latin typeface="Times New Roman" panose="02020603050405020304" pitchFamily="18" charset="0"/>
            </a:endParaRPr>
          </a:p>
        </p:txBody>
      </p:sp>
    </p:spTree>
    <p:extLst>
      <p:ext uri="{BB962C8B-B14F-4D97-AF65-F5344CB8AC3E}">
        <p14:creationId xmlns:p14="http://schemas.microsoft.com/office/powerpoint/2010/main" val="3074943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4602D09-C574-4BAA-959F-B69E9E807CE5}"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1252008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602D09-C574-4BAA-959F-B69E9E807CE5}"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2503119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602D09-C574-4BAA-959F-B69E9E807CE5}"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AE2C7-9A9C-4F62-A019-A085C6551DA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14777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602D09-C574-4BAA-959F-B69E9E807CE5}"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30001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602D09-C574-4BAA-959F-B69E9E807CE5}"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AE2C7-9A9C-4F62-A019-A085C6551DA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0259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602D09-C574-4BAA-959F-B69E9E807CE5}"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38755418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602D09-C574-4BAA-959F-B69E9E807CE5}"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2445397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602D09-C574-4BAA-959F-B69E9E807CE5}"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92269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602D09-C574-4BAA-959F-B69E9E807CE5}"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358903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602D09-C574-4BAA-959F-B69E9E807CE5}"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267694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602D09-C574-4BAA-959F-B69E9E807CE5}" type="datetimeFigureOut">
              <a:rPr lang="en-US" smtClean="0"/>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3812027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602D09-C574-4BAA-959F-B69E9E807CE5}" type="datetimeFigureOut">
              <a:rPr lang="en-US" smtClean="0"/>
              <a:t>9/12/2013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357375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602D09-C574-4BAA-959F-B69E9E807CE5}" type="datetimeFigureOut">
              <a:rPr lang="en-US" smtClean="0"/>
              <a:t>9/12/2013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4266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602D09-C574-4BAA-959F-B69E9E807CE5}" type="datetimeFigureOut">
              <a:rPr lang="en-US" smtClean="0"/>
              <a:t>9/12/2013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116408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602D09-C574-4BAA-959F-B69E9E807CE5}" type="datetimeFigureOut">
              <a:rPr lang="en-US" smtClean="0"/>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200988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602D09-C574-4BAA-959F-B69E9E807CE5}" type="datetimeFigureOut">
              <a:rPr lang="en-US" smtClean="0"/>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AE2C7-9A9C-4F62-A019-A085C6551DA9}" type="slidenum">
              <a:rPr lang="en-US" smtClean="0"/>
              <a:t>‹#›</a:t>
            </a:fld>
            <a:endParaRPr lang="en-US"/>
          </a:p>
        </p:txBody>
      </p:sp>
    </p:spTree>
    <p:extLst>
      <p:ext uri="{BB962C8B-B14F-4D97-AF65-F5344CB8AC3E}">
        <p14:creationId xmlns:p14="http://schemas.microsoft.com/office/powerpoint/2010/main" val="4107147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602D09-C574-4BAA-959F-B69E9E807CE5}" type="datetimeFigureOut">
              <a:rPr lang="en-US" smtClean="0"/>
              <a:t>9/12/2013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E1AE2C7-9A9C-4F62-A019-A085C6551DA9}" type="slidenum">
              <a:rPr lang="en-US" smtClean="0"/>
              <a:t>‹#›</a:t>
            </a:fld>
            <a:endParaRPr lang="en-US"/>
          </a:p>
        </p:txBody>
      </p:sp>
    </p:spTree>
    <p:extLst>
      <p:ext uri="{BB962C8B-B14F-4D97-AF65-F5344CB8AC3E}">
        <p14:creationId xmlns:p14="http://schemas.microsoft.com/office/powerpoint/2010/main" val="4039973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New_York_Post" TargetMode="External"/><Relationship Id="rId2" Type="http://schemas.openxmlformats.org/officeDocument/2006/relationships/hyperlink" Target="http://en.wikipedia.org/wiki/Richard_Watts,_J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9/13/2013 Opener</a:t>
            </a:r>
            <a:br>
              <a:rPr lang="en-US" dirty="0" smtClean="0"/>
            </a:br>
            <a:r>
              <a:rPr lang="en-US" dirty="0" smtClean="0"/>
              <a:t>FOCUSED FRIDAYS</a:t>
            </a:r>
          </a:p>
        </p:txBody>
      </p:sp>
      <p:sp>
        <p:nvSpPr>
          <p:cNvPr id="30723" name="Content Placeholder 2"/>
          <p:cNvSpPr>
            <a:spLocks noGrp="1"/>
          </p:cNvSpPr>
          <p:nvPr>
            <p:ph idx="1"/>
          </p:nvPr>
        </p:nvSpPr>
        <p:spPr/>
        <p:txBody>
          <a:bodyPr/>
          <a:lstStyle/>
          <a:p>
            <a:r>
              <a:rPr lang="en-US" sz="4000"/>
              <a:t>Sit quietly. The CLICKER quiz will begin in a minute.</a:t>
            </a:r>
          </a:p>
          <a:p>
            <a:endParaRPr lang="en-US" sz="4000"/>
          </a:p>
          <a:p>
            <a:r>
              <a:rPr lang="en-US" sz="4000"/>
              <a:t>You MUST also write your answers on an opener sheet of paper.</a:t>
            </a:r>
          </a:p>
        </p:txBody>
      </p:sp>
    </p:spTree>
    <p:extLst>
      <p:ext uri="{BB962C8B-B14F-4D97-AF65-F5344CB8AC3E}">
        <p14:creationId xmlns:p14="http://schemas.microsoft.com/office/powerpoint/2010/main" val="3276926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1790700" y="4675188"/>
            <a:ext cx="6781800" cy="1738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eaLnBrk="1" hangingPunct="1">
              <a:spcBef>
                <a:spcPct val="0"/>
              </a:spcBef>
              <a:buClrTx/>
              <a:buFontTx/>
              <a:buNone/>
            </a:pPr>
            <a:r>
              <a:rPr lang="en-US" sz="5400">
                <a:solidFill>
                  <a:srgbClr val="262626"/>
                </a:solidFill>
                <a:latin typeface="Impact" panose="020B0806030902050204" pitchFamily="34" charset="0"/>
              </a:rPr>
              <a:t>Closure: Putting it all together</a:t>
            </a:r>
          </a:p>
        </p:txBody>
      </p:sp>
      <p:sp>
        <p:nvSpPr>
          <p:cNvPr id="51203" name="Text Box 2"/>
          <p:cNvSpPr txBox="1">
            <a:spLocks noChangeArrowheads="1"/>
          </p:cNvSpPr>
          <p:nvPr/>
        </p:nvSpPr>
        <p:spPr bwMode="auto">
          <a:xfrm>
            <a:off x="736600" y="449264"/>
            <a:ext cx="9093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marL="269875" indent="-269875">
              <a:spcBef>
                <a:spcPts val="60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eaLnBrk="1" hangingPunct="1">
              <a:buClr>
                <a:srgbClr val="AD0101"/>
              </a:buClr>
              <a:buFont typeface="Arial" panose="020B0604020202020204" pitchFamily="34" charset="0"/>
              <a:buChar char="•"/>
            </a:pPr>
            <a:r>
              <a:rPr lang="en-US" dirty="0"/>
              <a:t>Independent practice:</a:t>
            </a:r>
          </a:p>
          <a:p>
            <a:pPr eaLnBrk="1" hangingPunct="1">
              <a:buClrTx/>
              <a:buFontTx/>
              <a:buNone/>
            </a:pPr>
            <a:r>
              <a:rPr lang="en-US" dirty="0"/>
              <a:t>Identify:</a:t>
            </a:r>
          </a:p>
          <a:p>
            <a:pPr eaLnBrk="1" hangingPunct="1">
              <a:buClr>
                <a:srgbClr val="AD0101"/>
              </a:buClr>
              <a:buFont typeface="Times New Roman" panose="02020603050405020304" pitchFamily="18" charset="0"/>
              <a:buAutoNum type="arabicPeriod"/>
            </a:pPr>
            <a:r>
              <a:rPr lang="en-US" dirty="0"/>
              <a:t>The topic sentence </a:t>
            </a:r>
          </a:p>
          <a:p>
            <a:pPr eaLnBrk="1" hangingPunct="1">
              <a:buClr>
                <a:srgbClr val="AD0101"/>
              </a:buClr>
              <a:buFont typeface="Times New Roman" panose="02020603050405020304" pitchFamily="18" charset="0"/>
              <a:buAutoNum type="arabicPeriod"/>
            </a:pPr>
            <a:r>
              <a:rPr lang="en-US" dirty="0"/>
              <a:t>Identify any statements of fact, opinions, or expert opinions</a:t>
            </a:r>
          </a:p>
          <a:p>
            <a:pPr eaLnBrk="1" hangingPunct="1">
              <a:buClr>
                <a:srgbClr val="AD0101"/>
              </a:buClr>
              <a:buFont typeface="Times New Roman" panose="02020603050405020304" pitchFamily="18" charset="0"/>
              <a:buAutoNum type="arabicPeriod"/>
            </a:pPr>
            <a:r>
              <a:rPr lang="en-US" dirty="0"/>
              <a:t>Describe the author's style</a:t>
            </a:r>
          </a:p>
          <a:p>
            <a:pPr eaLnBrk="1" hangingPunct="1">
              <a:buClr>
                <a:srgbClr val="AD0101"/>
              </a:buClr>
              <a:buFont typeface="Times New Roman" panose="02020603050405020304" pitchFamily="18" charset="0"/>
              <a:buAutoNum type="arabicPeriod"/>
            </a:pPr>
            <a:r>
              <a:rPr lang="en-US" dirty="0"/>
              <a:t>Describe the author’s tone</a:t>
            </a:r>
          </a:p>
          <a:p>
            <a:pPr eaLnBrk="1" hangingPunct="1">
              <a:buClrTx/>
              <a:buFontTx/>
              <a:buNone/>
            </a:pPr>
            <a:endParaRPr lang="en-US" dirty="0"/>
          </a:p>
          <a:p>
            <a:pPr eaLnBrk="1" hangingPunct="1">
              <a:buClrTx/>
              <a:buFontTx/>
              <a:buNone/>
            </a:pPr>
            <a:endParaRPr lang="en-US" dirty="0"/>
          </a:p>
          <a:p>
            <a:pPr eaLnBrk="1" hangingPunct="1">
              <a:buClrTx/>
              <a:buFontTx/>
              <a:buNone/>
            </a:pPr>
            <a:endParaRPr lang="en-US" dirty="0"/>
          </a:p>
        </p:txBody>
      </p:sp>
    </p:spTree>
    <p:extLst>
      <p:ext uri="{BB962C8B-B14F-4D97-AF65-F5344CB8AC3E}">
        <p14:creationId xmlns:p14="http://schemas.microsoft.com/office/powerpoint/2010/main" val="158879539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064" y="609599"/>
            <a:ext cx="8660938" cy="1530927"/>
          </a:xfrm>
        </p:spPr>
        <p:txBody>
          <a:bodyPr>
            <a:normAutofit fontScale="90000"/>
          </a:bodyPr>
          <a:lstStyle/>
          <a:p>
            <a:r>
              <a:rPr lang="en-US" dirty="0" smtClean="0"/>
              <a:t>Expository Paragraph </a:t>
            </a:r>
            <a:r>
              <a:rPr lang="en-US" dirty="0" smtClean="0"/>
              <a:t>1</a:t>
            </a:r>
            <a:br>
              <a:rPr lang="en-US" dirty="0" smtClean="0"/>
            </a:br>
            <a:r>
              <a:rPr lang="en-US" dirty="0" smtClean="0"/>
              <a:t>Topic Sentence? Fact? Opinion? Expert Opinion? Style? Tone?</a:t>
            </a:r>
            <a:endParaRPr lang="en-US" dirty="0"/>
          </a:p>
        </p:txBody>
      </p:sp>
      <p:sp>
        <p:nvSpPr>
          <p:cNvPr id="3" name="Content Placeholder 2"/>
          <p:cNvSpPr>
            <a:spLocks noGrp="1"/>
          </p:cNvSpPr>
          <p:nvPr>
            <p:ph idx="1"/>
          </p:nvPr>
        </p:nvSpPr>
        <p:spPr>
          <a:xfrm>
            <a:off x="394855" y="2317173"/>
            <a:ext cx="8879147" cy="4073236"/>
          </a:xfrm>
        </p:spPr>
        <p:txBody>
          <a:bodyPr>
            <a:normAutofit/>
          </a:bodyPr>
          <a:lstStyle/>
          <a:p>
            <a:r>
              <a:rPr lang="en-US" sz="2000" i="1" dirty="0"/>
              <a:t>The Sound of Music</a:t>
            </a:r>
            <a:r>
              <a:rPr lang="en-US" sz="2000" dirty="0"/>
              <a:t> is a well-known musical written by Richard Rogers and Oscar Hammerstein. It was written in 1959 and was based on the memoir of Maria von Trapp. While Rogers and Hammerstein wrote many other musicals, The Sound of Music is by far their best work. It was also the most successful. </a:t>
            </a:r>
            <a:r>
              <a:rPr lang="en-US" sz="2000" dirty="0">
                <a:hlinkClick r:id="rId2" tooltip="Richard Watts, Jr."/>
              </a:rPr>
              <a:t>Richard Watts, Jr.</a:t>
            </a:r>
            <a:r>
              <a:rPr lang="en-US" sz="2000" dirty="0"/>
              <a:t> of the </a:t>
            </a:r>
            <a:r>
              <a:rPr lang="en-US" sz="2000" i="1" dirty="0">
                <a:hlinkClick r:id="rId3" tooltip="New York Post"/>
              </a:rPr>
              <a:t>New York Post</a:t>
            </a:r>
            <a:r>
              <a:rPr lang="en-US" sz="2000" dirty="0"/>
              <a:t> stated that the show had "strangely gentle charm that is wonderfully endearing. </a:t>
            </a:r>
            <a:r>
              <a:rPr lang="en-US" sz="2000" i="1" dirty="0"/>
              <a:t>The Sound of Music</a:t>
            </a:r>
            <a:r>
              <a:rPr lang="en-US" sz="2000" dirty="0"/>
              <a:t> strives for nothing in the way of smash effects, substituting instead a kind of gracious and unpretentious simplicity.” </a:t>
            </a:r>
            <a:r>
              <a:rPr lang="en-US" sz="2000" i="1" dirty="0"/>
              <a:t>The Sound of Music </a:t>
            </a:r>
            <a:r>
              <a:rPr lang="en-US" sz="2000" dirty="0"/>
              <a:t>won several Tony Awards in 1960 including best musical, best leading actress, and best featured actress. Anyone who has the chance should go and see this heartwarming show on stage.  </a:t>
            </a:r>
          </a:p>
        </p:txBody>
      </p:sp>
    </p:spTree>
    <p:extLst>
      <p:ext uri="{BB962C8B-B14F-4D97-AF65-F5344CB8AC3E}">
        <p14:creationId xmlns:p14="http://schemas.microsoft.com/office/powerpoint/2010/main" val="3042916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Expository Paragraph </a:t>
            </a:r>
            <a:r>
              <a:rPr lang="en-US" dirty="0"/>
              <a:t>2 Topic Sentence? Fact? Opinion? Expert Opinion? Style? Tone?</a:t>
            </a:r>
            <a:endParaRPr lang="en-US" dirty="0"/>
          </a:p>
        </p:txBody>
      </p:sp>
      <p:sp>
        <p:nvSpPr>
          <p:cNvPr id="3" name="Content Placeholder 2"/>
          <p:cNvSpPr>
            <a:spLocks noGrp="1"/>
          </p:cNvSpPr>
          <p:nvPr>
            <p:ph idx="1"/>
          </p:nvPr>
        </p:nvSpPr>
        <p:spPr>
          <a:xfrm>
            <a:off x="519545" y="1974273"/>
            <a:ext cx="8754457" cy="4520045"/>
          </a:xfrm>
        </p:spPr>
        <p:txBody>
          <a:bodyPr/>
          <a:lstStyle/>
          <a:p>
            <a:r>
              <a:rPr lang="en-US" sz="2400" dirty="0"/>
              <a:t>According to Charles Darwin, humanity was not created by some higher outer force, but evolved from lower species. Also, his theory presumes that evolution is an ongoing process; therefore, not only animals and plants continue to evolve, but so does humanity. And while human bodies do not seem to transform visibly, the human mind and the way of thinking change significantly from generation-to-generation, boosted by developing technologies, the constantly accelerating pace of life, and the knowledge left from our predecessors.</a:t>
            </a:r>
          </a:p>
          <a:p>
            <a:endParaRPr lang="en-US" dirty="0"/>
          </a:p>
        </p:txBody>
      </p:sp>
    </p:spTree>
    <p:extLst>
      <p:ext uri="{BB962C8B-B14F-4D97-AF65-F5344CB8AC3E}">
        <p14:creationId xmlns:p14="http://schemas.microsoft.com/office/powerpoint/2010/main" val="1950989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133601" y="6019801"/>
            <a:ext cx="6778625" cy="815975"/>
          </a:xfrm>
        </p:spPr>
        <p:txBody>
          <a:bodyPr/>
          <a:lstStyle/>
          <a:p>
            <a:r>
              <a:rPr lang="en-US" smtClean="0"/>
              <a:t>Closure quiz</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0911457"/>
              </p:ext>
            </p:extLst>
          </p:nvPr>
        </p:nvGraphicFramePr>
        <p:xfrm>
          <a:off x="1219200" y="0"/>
          <a:ext cx="9359900" cy="6675120"/>
        </p:xfrm>
        <a:graphic>
          <a:graphicData uri="http://schemas.openxmlformats.org/drawingml/2006/table">
            <a:tbl>
              <a:tblPr firstRow="1" bandRow="1">
                <a:tableStyleId>{5C22544A-7EE6-4342-B048-85BDC9FD1C3A}</a:tableStyleId>
              </a:tblPr>
              <a:tblGrid>
                <a:gridCol w="2280984"/>
                <a:gridCol w="7078916"/>
              </a:tblGrid>
              <a:tr h="6629400">
                <a:tc>
                  <a:txBody>
                    <a:bodyPr/>
                    <a:lstStyle/>
                    <a:p>
                      <a:pPr marL="342900" indent="-342900">
                        <a:buAutoNum type="arabicPeriod"/>
                      </a:pPr>
                      <a:r>
                        <a:rPr lang="en-US" dirty="0" smtClean="0"/>
                        <a:t>Style</a:t>
                      </a:r>
                    </a:p>
                    <a:p>
                      <a:pPr marL="342900" indent="-342900">
                        <a:buAutoNum type="arabicPeriod"/>
                      </a:pPr>
                      <a:r>
                        <a:rPr lang="en-US" dirty="0" smtClean="0"/>
                        <a:t>Tone</a:t>
                      </a:r>
                    </a:p>
                    <a:p>
                      <a:pPr marL="342900" indent="-342900">
                        <a:buAutoNum type="arabicPeriod"/>
                      </a:pPr>
                      <a:r>
                        <a:rPr lang="en-US" dirty="0" smtClean="0"/>
                        <a:t>Topic</a:t>
                      </a:r>
                      <a:r>
                        <a:rPr lang="en-US" baseline="0" dirty="0" smtClean="0"/>
                        <a:t> Sentence</a:t>
                      </a:r>
                    </a:p>
                    <a:p>
                      <a:pPr marL="342900" indent="-342900">
                        <a:buAutoNum type="arabicPeriod"/>
                      </a:pPr>
                      <a:r>
                        <a:rPr lang="en-US" baseline="0" dirty="0" smtClean="0"/>
                        <a:t>Thesis Statement</a:t>
                      </a:r>
                    </a:p>
                    <a:p>
                      <a:pPr marL="342900" indent="-342900">
                        <a:buAutoNum type="arabicPeriod"/>
                      </a:pPr>
                      <a:r>
                        <a:rPr lang="en-US" baseline="0" dirty="0" smtClean="0"/>
                        <a:t>Expert Opinion</a:t>
                      </a:r>
                    </a:p>
                    <a:p>
                      <a:pPr marL="342900" indent="-342900">
                        <a:buAutoNum type="arabicPeriod"/>
                      </a:pPr>
                      <a:r>
                        <a:rPr lang="en-US" baseline="0" dirty="0" smtClean="0"/>
                        <a:t>Fact</a:t>
                      </a:r>
                    </a:p>
                    <a:p>
                      <a:pPr marL="342900" indent="-342900">
                        <a:buAutoNum type="arabicPeriod"/>
                      </a:pPr>
                      <a:r>
                        <a:rPr lang="en-US" baseline="0" dirty="0" smtClean="0"/>
                        <a:t>Objective</a:t>
                      </a:r>
                    </a:p>
                    <a:p>
                      <a:pPr marL="342900" indent="-342900">
                        <a:buAutoNum type="arabicPeriod"/>
                      </a:pPr>
                      <a:r>
                        <a:rPr lang="en-US" baseline="0" dirty="0" smtClean="0"/>
                        <a:t>Subjective</a:t>
                      </a:r>
                    </a:p>
                    <a:p>
                      <a:pPr marL="342900" indent="-342900">
                        <a:buAutoNum type="arabicPeriod"/>
                      </a:pPr>
                      <a:r>
                        <a:rPr lang="en-US" baseline="0" dirty="0" smtClean="0"/>
                        <a:t>Conventions</a:t>
                      </a:r>
                    </a:p>
                    <a:p>
                      <a:pPr marL="342900" indent="-342900">
                        <a:buAutoNum type="arabicPeriod"/>
                      </a:pPr>
                      <a:r>
                        <a:rPr lang="en-US" baseline="0" dirty="0" smtClean="0"/>
                        <a:t>Formal style</a:t>
                      </a:r>
                    </a:p>
                    <a:p>
                      <a:pPr marL="342900" indent="-342900">
                        <a:buAutoNum type="arabicPeriod"/>
                      </a:pPr>
                      <a:r>
                        <a:rPr lang="en-US" baseline="0" dirty="0" smtClean="0"/>
                        <a:t>Informal style</a:t>
                      </a:r>
                      <a:endParaRPr lang="en-US"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UcPeriod"/>
                        <a:tabLst/>
                        <a:defRPr/>
                      </a:pPr>
                      <a:r>
                        <a:rPr lang="en-US" sz="1800" dirty="0" smtClean="0">
                          <a:solidFill>
                            <a:schemeClr val="tx1"/>
                          </a:solidFill>
                        </a:rPr>
                        <a:t>Statements that can be verified. Once verified, facts can be accepted and regarded as reliable information.</a:t>
                      </a:r>
                    </a:p>
                    <a:p>
                      <a:pPr marL="342900" marR="0" indent="-342900" algn="l" defTabSz="914400" rtl="0" eaLnBrk="1" fontAlgn="auto" latinLnBrk="0" hangingPunct="1">
                        <a:lnSpc>
                          <a:spcPct val="100000"/>
                        </a:lnSpc>
                        <a:spcBef>
                          <a:spcPts val="0"/>
                        </a:spcBef>
                        <a:spcAft>
                          <a:spcPts val="0"/>
                        </a:spcAft>
                        <a:buClrTx/>
                        <a:buSzTx/>
                        <a:buFontTx/>
                        <a:buAutoNum type="alphaUcPeriod"/>
                        <a:tabLst/>
                        <a:defRPr/>
                      </a:pPr>
                      <a:r>
                        <a:rPr lang="en-US" sz="1800" dirty="0" smtClean="0">
                          <a:solidFill>
                            <a:schemeClr val="bg1"/>
                          </a:solidFill>
                        </a:rPr>
                        <a:t>The handling of language by an author, including specific word choices, sentence structure, figurative language, and so on.</a:t>
                      </a:r>
                    </a:p>
                    <a:p>
                      <a:pPr marL="342900" marR="0" indent="-342900" algn="l" defTabSz="914400" rtl="0" eaLnBrk="1" fontAlgn="auto" latinLnBrk="0" hangingPunct="1">
                        <a:lnSpc>
                          <a:spcPct val="100000"/>
                        </a:lnSpc>
                        <a:spcBef>
                          <a:spcPts val="0"/>
                        </a:spcBef>
                        <a:spcAft>
                          <a:spcPts val="0"/>
                        </a:spcAft>
                        <a:buClrTx/>
                        <a:buSzTx/>
                        <a:buFontTx/>
                        <a:buAutoNum type="alphaUcPeriod"/>
                        <a:tabLst/>
                        <a:defRPr/>
                      </a:pPr>
                      <a:r>
                        <a:rPr lang="en-US" sz="1800" dirty="0" smtClean="0">
                          <a:solidFill>
                            <a:schemeClr val="tx1"/>
                          </a:solidFill>
                        </a:rPr>
                        <a:t>A broad, general statement, that summarizes the key points in the paragraph.</a:t>
                      </a:r>
                    </a:p>
                    <a:p>
                      <a:pPr marL="342900" marR="0" indent="-342900" algn="l" defTabSz="914400" rtl="0" eaLnBrk="1" fontAlgn="auto" latinLnBrk="0" hangingPunct="1">
                        <a:lnSpc>
                          <a:spcPct val="100000"/>
                        </a:lnSpc>
                        <a:spcBef>
                          <a:spcPts val="0"/>
                        </a:spcBef>
                        <a:spcAft>
                          <a:spcPts val="0"/>
                        </a:spcAft>
                        <a:buClrTx/>
                        <a:buSzTx/>
                        <a:buFontTx/>
                        <a:buAutoNum type="alphaUcPeriod"/>
                        <a:tabLst/>
                        <a:defRPr/>
                      </a:pPr>
                      <a:r>
                        <a:rPr lang="en-US" sz="1800" dirty="0" smtClean="0">
                          <a:solidFill>
                            <a:schemeClr val="bg1"/>
                          </a:solidFill>
                        </a:rPr>
                        <a:t>Writing in an objective, impersonal way, with precise use of language. Follows standard conventions of English.</a:t>
                      </a:r>
                    </a:p>
                    <a:p>
                      <a:pPr marL="342900" marR="0" indent="-342900" algn="l" defTabSz="914400" rtl="0" eaLnBrk="1" fontAlgn="auto" latinLnBrk="0" hangingPunct="1">
                        <a:lnSpc>
                          <a:spcPct val="100000"/>
                        </a:lnSpc>
                        <a:spcBef>
                          <a:spcPts val="0"/>
                        </a:spcBef>
                        <a:spcAft>
                          <a:spcPts val="0"/>
                        </a:spcAft>
                        <a:buClrTx/>
                        <a:buSzTx/>
                        <a:buFontTx/>
                        <a:buAutoNum type="alphaUcPeriod"/>
                        <a:tabLst/>
                        <a:defRPr/>
                      </a:pPr>
                      <a:r>
                        <a:rPr lang="en-US" sz="1800" dirty="0" smtClean="0">
                          <a:solidFill>
                            <a:schemeClr val="tx1"/>
                          </a:solidFill>
                        </a:rPr>
                        <a:t>Common rules and practices of a language.</a:t>
                      </a:r>
                    </a:p>
                    <a:p>
                      <a:pPr marL="342900" marR="0" indent="-342900" algn="l" defTabSz="914400" rtl="0" eaLnBrk="1" fontAlgn="auto" latinLnBrk="0" hangingPunct="1">
                        <a:lnSpc>
                          <a:spcPct val="100000"/>
                        </a:lnSpc>
                        <a:spcBef>
                          <a:spcPts val="0"/>
                        </a:spcBef>
                        <a:spcAft>
                          <a:spcPts val="0"/>
                        </a:spcAft>
                        <a:buClrTx/>
                        <a:buSzTx/>
                        <a:buFontTx/>
                        <a:buAutoNum type="alphaUcPeriod"/>
                        <a:tabLst/>
                        <a:defRPr/>
                      </a:pPr>
                      <a:r>
                        <a:rPr lang="en-US" sz="1800" dirty="0" smtClean="0">
                          <a:solidFill>
                            <a:schemeClr val="bg1"/>
                          </a:solidFill>
                        </a:rPr>
                        <a:t>Tone that is influenced by personal views and may contain personal opinions.</a:t>
                      </a:r>
                    </a:p>
                    <a:p>
                      <a:pPr marL="342900" marR="0" indent="-342900" algn="l" defTabSz="914400" rtl="0" eaLnBrk="1" fontAlgn="auto" latinLnBrk="0" hangingPunct="1">
                        <a:lnSpc>
                          <a:spcPct val="100000"/>
                        </a:lnSpc>
                        <a:spcBef>
                          <a:spcPts val="0"/>
                        </a:spcBef>
                        <a:spcAft>
                          <a:spcPts val="0"/>
                        </a:spcAft>
                        <a:buClrTx/>
                        <a:buSzTx/>
                        <a:buFontTx/>
                        <a:buAutoNum type="alphaUcPeriod"/>
                        <a:tabLst/>
                        <a:defRPr/>
                      </a:pPr>
                      <a:r>
                        <a:rPr lang="en-US" sz="1800" dirty="0" smtClean="0">
                          <a:solidFill>
                            <a:schemeClr val="tx1"/>
                          </a:solidFill>
                        </a:rPr>
                        <a:t>Refers to the author's </a:t>
                      </a:r>
                      <a:r>
                        <a:rPr lang="en-US" sz="1800" b="1" dirty="0" smtClean="0">
                          <a:solidFill>
                            <a:schemeClr val="tx1"/>
                          </a:solidFill>
                        </a:rPr>
                        <a:t>attitude</a:t>
                      </a:r>
                      <a:r>
                        <a:rPr lang="en-US" sz="1800" dirty="0" smtClean="0">
                          <a:solidFill>
                            <a:schemeClr val="tx1"/>
                          </a:solidFill>
                        </a:rPr>
                        <a:t>, either stated or implied, toward his or her subject matter and the audience.</a:t>
                      </a:r>
                    </a:p>
                    <a:p>
                      <a:pPr marL="342900" marR="0" indent="-342900" algn="l" defTabSz="914400" rtl="0" eaLnBrk="1" fontAlgn="auto" latinLnBrk="0" hangingPunct="1">
                        <a:lnSpc>
                          <a:spcPct val="100000"/>
                        </a:lnSpc>
                        <a:spcBef>
                          <a:spcPts val="0"/>
                        </a:spcBef>
                        <a:spcAft>
                          <a:spcPts val="0"/>
                        </a:spcAft>
                        <a:buClrTx/>
                        <a:buSzTx/>
                        <a:buFontTx/>
                        <a:buAutoNum type="alphaUcPeriod"/>
                        <a:tabLst/>
                        <a:defRPr/>
                      </a:pPr>
                      <a:r>
                        <a:rPr lang="en-US" sz="1800" dirty="0" smtClean="0">
                          <a:solidFill>
                            <a:schemeClr val="bg1"/>
                          </a:solidFill>
                        </a:rPr>
                        <a:t>Style that</a:t>
                      </a:r>
                      <a:r>
                        <a:rPr lang="en-US" sz="1800" baseline="0" dirty="0" smtClean="0">
                          <a:solidFill>
                            <a:schemeClr val="bg1"/>
                          </a:solidFill>
                        </a:rPr>
                        <a:t> </a:t>
                      </a:r>
                      <a:r>
                        <a:rPr lang="en-US" sz="1800" dirty="0" smtClean="0">
                          <a:solidFill>
                            <a:schemeClr val="bg1"/>
                          </a:solidFill>
                        </a:rPr>
                        <a:t>may be subjective and contain personal opinions; language may not follow standard conventions of English.</a:t>
                      </a:r>
                    </a:p>
                    <a:p>
                      <a:pPr marL="342900" marR="0" indent="-342900" algn="l" defTabSz="914400" rtl="0" eaLnBrk="1" fontAlgn="auto" latinLnBrk="0" hangingPunct="1">
                        <a:lnSpc>
                          <a:spcPct val="100000"/>
                        </a:lnSpc>
                        <a:spcBef>
                          <a:spcPts val="0"/>
                        </a:spcBef>
                        <a:spcAft>
                          <a:spcPts val="0"/>
                        </a:spcAft>
                        <a:buClrTx/>
                        <a:buSzTx/>
                        <a:buFontTx/>
                        <a:buAutoNum type="alphaUcPeriod"/>
                        <a:tabLst/>
                        <a:defRPr/>
                      </a:pPr>
                      <a:r>
                        <a:rPr lang="en-US" sz="1800" dirty="0" smtClean="0">
                          <a:solidFill>
                            <a:schemeClr val="tx1"/>
                          </a:solidFill>
                        </a:rPr>
                        <a:t>Opinions that are valid because they come from a knowledgeable and trust-worthy source.</a:t>
                      </a:r>
                    </a:p>
                    <a:p>
                      <a:pPr marL="342900" marR="0" indent="-342900" algn="l" defTabSz="914400" rtl="0" eaLnBrk="1" fontAlgn="auto" latinLnBrk="0" hangingPunct="1">
                        <a:lnSpc>
                          <a:spcPct val="100000"/>
                        </a:lnSpc>
                        <a:spcBef>
                          <a:spcPts val="0"/>
                        </a:spcBef>
                        <a:spcAft>
                          <a:spcPts val="0"/>
                        </a:spcAft>
                        <a:buClrTx/>
                        <a:buSzTx/>
                        <a:buFontTx/>
                        <a:buAutoNum type="alphaUcPeriod"/>
                        <a:tabLst/>
                        <a:defRPr/>
                      </a:pPr>
                      <a:r>
                        <a:rPr lang="en-US" sz="1800" dirty="0" smtClean="0">
                          <a:solidFill>
                            <a:schemeClr val="bg1"/>
                          </a:solidFill>
                        </a:rPr>
                        <a:t>The tone when a writer’s words are unbiased and unemotional.</a:t>
                      </a:r>
                    </a:p>
                    <a:p>
                      <a:pPr marL="342900" marR="0" indent="-342900" algn="l" defTabSz="914400" rtl="0" eaLnBrk="1" fontAlgn="auto" latinLnBrk="0" hangingPunct="1">
                        <a:lnSpc>
                          <a:spcPct val="100000"/>
                        </a:lnSpc>
                        <a:spcBef>
                          <a:spcPts val="0"/>
                        </a:spcBef>
                        <a:spcAft>
                          <a:spcPts val="0"/>
                        </a:spcAft>
                        <a:buClrTx/>
                        <a:buSzTx/>
                        <a:buFontTx/>
                        <a:buAutoNum type="alphaUcPeriod"/>
                        <a:tabLst/>
                        <a:defRPr/>
                      </a:pPr>
                      <a:r>
                        <a:rPr lang="en-US" sz="1800" dirty="0" smtClean="0">
                          <a:solidFill>
                            <a:schemeClr val="tx1"/>
                          </a:solidFill>
                        </a:rPr>
                        <a:t>A focus statement or main idea that is supported by facts or argument. It usually applies to an entire document, essay, or chapter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bl>
          </a:graphicData>
        </a:graphic>
      </p:graphicFrame>
    </p:spTree>
    <p:extLst>
      <p:ext uri="{BB962C8B-B14F-4D97-AF65-F5344CB8AC3E}">
        <p14:creationId xmlns:p14="http://schemas.microsoft.com/office/powerpoint/2010/main" val="1023892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Objectives</a:t>
            </a:r>
          </a:p>
        </p:txBody>
      </p:sp>
      <p:sp>
        <p:nvSpPr>
          <p:cNvPr id="31747" name="Content Placeholder 4"/>
          <p:cNvSpPr>
            <a:spLocks noGrp="1"/>
          </p:cNvSpPr>
          <p:nvPr>
            <p:ph idx="1"/>
          </p:nvPr>
        </p:nvSpPr>
        <p:spPr>
          <a:xfrm>
            <a:off x="2006601" y="1498600"/>
            <a:ext cx="7959726" cy="5118100"/>
          </a:xfrm>
        </p:spPr>
        <p:txBody>
          <a:bodyPr/>
          <a:lstStyle/>
          <a:p>
            <a:r>
              <a:rPr lang="en-US" sz="2800" dirty="0"/>
              <a:t>1. Locate the topic sentence in an expository paragraph</a:t>
            </a:r>
          </a:p>
          <a:p>
            <a:endParaRPr lang="en-US" sz="2800" dirty="0"/>
          </a:p>
          <a:p>
            <a:r>
              <a:rPr lang="en-US" sz="2800" dirty="0"/>
              <a:t>2. Differentiate between statements of facts and statements of opinions in informational texts</a:t>
            </a:r>
          </a:p>
          <a:p>
            <a:endParaRPr lang="en-US" sz="2800" dirty="0"/>
          </a:p>
          <a:p>
            <a:r>
              <a:rPr lang="en-US" sz="2800" dirty="0"/>
              <a:t>3. Explain the differences between a writer's style and a writer's tone</a:t>
            </a:r>
          </a:p>
          <a:p>
            <a:endParaRPr lang="en-US" dirty="0" smtClean="0"/>
          </a:p>
        </p:txBody>
      </p:sp>
    </p:spTree>
    <p:extLst>
      <p:ext uri="{BB962C8B-B14F-4D97-AF65-F5344CB8AC3E}">
        <p14:creationId xmlns:p14="http://schemas.microsoft.com/office/powerpoint/2010/main" val="3513747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286000" y="4572000"/>
            <a:ext cx="6781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eaLnBrk="1" hangingPunct="1">
              <a:spcBef>
                <a:spcPct val="0"/>
              </a:spcBef>
              <a:buClrTx/>
              <a:buFontTx/>
              <a:buNone/>
            </a:pPr>
            <a:r>
              <a:rPr lang="en-US" sz="5400">
                <a:solidFill>
                  <a:srgbClr val="262626"/>
                </a:solidFill>
                <a:latin typeface="Impact" panose="020B0806030902050204" pitchFamily="34" charset="0"/>
              </a:rPr>
              <a:t>Tone</a:t>
            </a:r>
          </a:p>
        </p:txBody>
      </p:sp>
      <p:sp>
        <p:nvSpPr>
          <p:cNvPr id="33795" name="Text Box 2"/>
          <p:cNvSpPr txBox="1">
            <a:spLocks noChangeArrowheads="1"/>
          </p:cNvSpPr>
          <p:nvPr/>
        </p:nvSpPr>
        <p:spPr bwMode="auto">
          <a:xfrm>
            <a:off x="872836" y="685799"/>
            <a:ext cx="8956964" cy="45823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marL="269875" indent="-269875">
              <a:spcBef>
                <a:spcPts val="60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eaLnBrk="1" hangingPunct="1">
              <a:buClr>
                <a:srgbClr val="AD0101"/>
              </a:buClr>
              <a:buFont typeface="Arial" panose="020B0604020202020204" pitchFamily="34" charset="0"/>
              <a:buChar char="•"/>
            </a:pPr>
            <a:r>
              <a:rPr lang="en-US" b="1" dirty="0"/>
              <a:t>Tone</a:t>
            </a:r>
            <a:r>
              <a:rPr lang="en-US" dirty="0"/>
              <a:t> refers to the author's </a:t>
            </a:r>
            <a:r>
              <a:rPr lang="en-US" b="1" dirty="0"/>
              <a:t>attitude</a:t>
            </a:r>
            <a:r>
              <a:rPr lang="en-US" dirty="0"/>
              <a:t>, either stated or implied, toward his or her subject matter and the audience.</a:t>
            </a:r>
          </a:p>
          <a:p>
            <a:pPr eaLnBrk="1" hangingPunct="1">
              <a:buClrTx/>
              <a:buFontTx/>
              <a:buNone/>
            </a:pPr>
            <a:r>
              <a:rPr lang="en-US" dirty="0"/>
              <a:t>(Examples: Humorous, Informative, Instructive, Sympathetic, Persuasive)</a:t>
            </a:r>
          </a:p>
          <a:p>
            <a:pPr eaLnBrk="1" hangingPunct="1">
              <a:buClrTx/>
              <a:buFontTx/>
              <a:buNone/>
            </a:pPr>
            <a:r>
              <a:rPr lang="en-US" dirty="0"/>
              <a:t>AVOID: Mad, Sad, Glad, Bad...use more descriptive and eloquent vernacular.</a:t>
            </a:r>
          </a:p>
        </p:txBody>
      </p:sp>
    </p:spTree>
    <p:extLst>
      <p:ext uri="{BB962C8B-B14F-4D97-AF65-F5344CB8AC3E}">
        <p14:creationId xmlns:p14="http://schemas.microsoft.com/office/powerpoint/2010/main" val="31114037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2286000" y="5254626"/>
            <a:ext cx="6781800"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eaLnBrk="1" hangingPunct="1">
              <a:spcBef>
                <a:spcPct val="0"/>
              </a:spcBef>
              <a:buClrTx/>
              <a:buFontTx/>
              <a:buNone/>
            </a:pPr>
            <a:r>
              <a:rPr lang="en-US" sz="5400">
                <a:solidFill>
                  <a:srgbClr val="262626"/>
                </a:solidFill>
                <a:latin typeface="Impact" panose="020B0806030902050204" pitchFamily="34" charset="0"/>
              </a:rPr>
              <a:t>Tone: Example 1</a:t>
            </a:r>
          </a:p>
        </p:txBody>
      </p:sp>
      <p:sp>
        <p:nvSpPr>
          <p:cNvPr id="35843" name="Text Box 2"/>
          <p:cNvSpPr txBox="1">
            <a:spLocks noChangeArrowheads="1"/>
          </p:cNvSpPr>
          <p:nvPr/>
        </p:nvSpPr>
        <p:spPr bwMode="auto">
          <a:xfrm>
            <a:off x="762000" y="730250"/>
            <a:ext cx="9067800" cy="421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eaLnBrk="1" hangingPunct="1">
              <a:buClrTx/>
              <a:buFontTx/>
              <a:buNone/>
            </a:pPr>
            <a:r>
              <a:rPr lang="en-US" dirty="0"/>
              <a:t>“No one says that nuclear power is risk-free. There are risks involved in all methods of producing energy. However, the scientific evidence is clear and obvious. Nuclear power is at least as safe as any other means used to generate electricity.”</a:t>
            </a:r>
          </a:p>
          <a:p>
            <a:pPr algn="ctr" eaLnBrk="1" hangingPunct="1">
              <a:buClrTx/>
              <a:buFontTx/>
              <a:buNone/>
            </a:pPr>
            <a:endParaRPr lang="en-US" dirty="0"/>
          </a:p>
          <a:p>
            <a:pPr algn="ctr" eaLnBrk="1" hangingPunct="1">
              <a:buClrTx/>
              <a:buFontTx/>
              <a:buNone/>
            </a:pPr>
            <a:r>
              <a:rPr lang="en-US" dirty="0"/>
              <a:t>Tone?</a:t>
            </a:r>
          </a:p>
          <a:p>
            <a:pPr algn="ctr" eaLnBrk="1" hangingPunct="1">
              <a:buClrTx/>
              <a:buFontTx/>
              <a:buNone/>
            </a:pPr>
            <a:r>
              <a:rPr lang="en-US" dirty="0"/>
              <a:t>Facts? Opinions? Expert Opinions?</a:t>
            </a:r>
          </a:p>
          <a:p>
            <a:pPr algn="ctr" eaLnBrk="1" hangingPunct="1">
              <a:buClrTx/>
              <a:buFontTx/>
              <a:buNone/>
            </a:pPr>
            <a:r>
              <a:rPr lang="en-US" dirty="0"/>
              <a:t>Topic Sentence?</a:t>
            </a:r>
          </a:p>
        </p:txBody>
      </p:sp>
    </p:spTree>
    <p:extLst>
      <p:ext uri="{BB962C8B-B14F-4D97-AF65-F5344CB8AC3E}">
        <p14:creationId xmlns:p14="http://schemas.microsoft.com/office/powerpoint/2010/main" val="122608298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2286000" y="4429126"/>
            <a:ext cx="6781800" cy="174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eaLnBrk="1" hangingPunct="1">
              <a:spcBef>
                <a:spcPct val="0"/>
              </a:spcBef>
              <a:buClrTx/>
              <a:buFontTx/>
              <a:buNone/>
            </a:pPr>
            <a:r>
              <a:rPr lang="en-US" sz="5400">
                <a:solidFill>
                  <a:srgbClr val="262626"/>
                </a:solidFill>
                <a:latin typeface="Impact" panose="020B0806030902050204" pitchFamily="34" charset="0"/>
              </a:rPr>
              <a:t>Tone: Example 2</a:t>
            </a:r>
          </a:p>
        </p:txBody>
      </p:sp>
      <p:sp>
        <p:nvSpPr>
          <p:cNvPr id="37891" name="Text Box 2"/>
          <p:cNvSpPr txBox="1">
            <a:spLocks noChangeArrowheads="1"/>
          </p:cNvSpPr>
          <p:nvPr/>
        </p:nvSpPr>
        <p:spPr bwMode="auto">
          <a:xfrm>
            <a:off x="1092200" y="427039"/>
            <a:ext cx="8737600" cy="4403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eaLnBrk="1" hangingPunct="1">
              <a:buClrTx/>
              <a:buFontTx/>
              <a:buNone/>
            </a:pPr>
            <a:r>
              <a:rPr lang="en-US" dirty="0"/>
              <a:t>“The condition of our city streets is outrageous. The sidewalks are littered with paper and other garbage -you could trip while walking to the store. The streets themselves are in even worse condition. Deep potholes and crumbling curbs make it unsafe to drive. Where are our city tax dollars going if not to correct these problems?”</a:t>
            </a:r>
          </a:p>
          <a:p>
            <a:pPr eaLnBrk="1" hangingPunct="1">
              <a:buClrTx/>
              <a:buFontTx/>
              <a:buNone/>
            </a:pPr>
            <a:endParaRPr lang="en-US" dirty="0"/>
          </a:p>
          <a:p>
            <a:pPr eaLnBrk="1" hangingPunct="1">
              <a:buClrTx/>
              <a:buFontTx/>
              <a:buNone/>
            </a:pPr>
            <a:r>
              <a:rPr lang="en-US" dirty="0"/>
              <a:t>Repeated words or phrases?</a:t>
            </a:r>
          </a:p>
          <a:p>
            <a:pPr eaLnBrk="1" hangingPunct="1">
              <a:buClrTx/>
              <a:buFontTx/>
              <a:buNone/>
            </a:pPr>
            <a:r>
              <a:rPr lang="en-US" dirty="0"/>
              <a:t>Tone?</a:t>
            </a:r>
          </a:p>
          <a:p>
            <a:pPr eaLnBrk="1" hangingPunct="1">
              <a:buClrTx/>
              <a:buFontTx/>
              <a:buNone/>
            </a:pPr>
            <a:r>
              <a:rPr lang="en-US" dirty="0"/>
              <a:t>Facts? Opinions? Expert Opinions?</a:t>
            </a:r>
          </a:p>
          <a:p>
            <a:pPr eaLnBrk="1" hangingPunct="1">
              <a:buClrTx/>
              <a:buFontTx/>
              <a:buNone/>
            </a:pPr>
            <a:r>
              <a:rPr lang="en-US" dirty="0"/>
              <a:t>Topic Sentence?</a:t>
            </a:r>
          </a:p>
        </p:txBody>
      </p:sp>
    </p:spTree>
    <p:extLst>
      <p:ext uri="{BB962C8B-B14F-4D97-AF65-F5344CB8AC3E}">
        <p14:creationId xmlns:p14="http://schemas.microsoft.com/office/powerpoint/2010/main" val="221070318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524000" y="5791201"/>
            <a:ext cx="8915400" cy="835025"/>
          </a:xfrm>
        </p:spPr>
        <p:txBody>
          <a:bodyPr/>
          <a:lstStyle/>
          <a:p>
            <a:r>
              <a:rPr lang="en-US" sz="3600"/>
              <a:t>Topic Sentence? Write in your notes. </a:t>
            </a:r>
          </a:p>
        </p:txBody>
      </p:sp>
      <p:sp>
        <p:nvSpPr>
          <p:cNvPr id="3" name="Content Placeholder 2"/>
          <p:cNvSpPr>
            <a:spLocks noGrp="1"/>
          </p:cNvSpPr>
          <p:nvPr>
            <p:ph idx="1"/>
          </p:nvPr>
        </p:nvSpPr>
        <p:spPr>
          <a:xfrm>
            <a:off x="1524000" y="381000"/>
            <a:ext cx="9144000" cy="5562600"/>
          </a:xfrm>
        </p:spPr>
        <p:txBody>
          <a:bodyPr>
            <a:normAutofit/>
          </a:bodyPr>
          <a:lstStyle/>
          <a:p>
            <a:pPr>
              <a:defRPr/>
            </a:pPr>
            <a:r>
              <a:rPr lang="en-US" dirty="0" smtClean="0"/>
              <a:t>When Kentucky Derby winner, </a:t>
            </a:r>
            <a:r>
              <a:rPr lang="en-US" dirty="0" err="1" smtClean="0"/>
              <a:t>Barbaro</a:t>
            </a:r>
            <a:r>
              <a:rPr lang="en-US" dirty="0" smtClean="0"/>
              <a:t>, shattered his leg at the start of the Preakness Stakes in 2006, everyone in horse racing appeared stunned. </a:t>
            </a:r>
            <a:r>
              <a:rPr lang="en-US" dirty="0" err="1" smtClean="0"/>
              <a:t>Barbaro</a:t>
            </a:r>
            <a:r>
              <a:rPr lang="en-US" dirty="0" smtClean="0"/>
              <a:t>, a two-year-old racing wonder, had been expected to win. Instead he suffered irreparable injuries and had to withdraw. Yet when one considers the damage racing inflicts on young horses, it’s hard to imagine why everyone, from the owners to the fans, seemed so shocked. Horse racing is a dangerous and deadly sport for the horses, no matter how eager and spirited the animals might look at the starting gate. According to Susan Stover, a horse veterinarian at the University of California at Davis, horses sustain fatal injuries in 1.5 of every 1000 starts. The only wonder is that they do not suffer more injuries. These are young horses, whose bodies undergo almost unimaginable stress. As Jim </a:t>
            </a:r>
            <a:r>
              <a:rPr lang="en-US" dirty="0" err="1" smtClean="0"/>
              <a:t>Orsini</a:t>
            </a:r>
            <a:r>
              <a:rPr lang="en-US" dirty="0" smtClean="0"/>
              <a:t>, who treated </a:t>
            </a:r>
            <a:r>
              <a:rPr lang="en-US" dirty="0" err="1" smtClean="0"/>
              <a:t>Barbaro</a:t>
            </a:r>
            <a:r>
              <a:rPr lang="en-US" dirty="0" smtClean="0"/>
              <a:t> pointed out, "...at high speed, a horse’s leg bones can actually deform, and keep deforming until they or the ligaments or tendons eventually fail." </a:t>
            </a:r>
            <a:r>
              <a:rPr lang="en-US" dirty="0" err="1" smtClean="0"/>
              <a:t>Orsini</a:t>
            </a:r>
            <a:r>
              <a:rPr lang="en-US" dirty="0" smtClean="0"/>
              <a:t> ought to know. He is a professional horse surgeon. He works at Pennsylvania’s New Bolton Center, where </a:t>
            </a:r>
            <a:r>
              <a:rPr lang="en-US" dirty="0" err="1" smtClean="0"/>
              <a:t>Barbaro</a:t>
            </a:r>
            <a:r>
              <a:rPr lang="en-US" dirty="0" smtClean="0"/>
              <a:t> was sent to recover. Add to the stress of regular racing the fact that race horses are bred to be thin-boned—the thin bones help them break out from the starting gate more quickly—and you have a recipe for disaster. </a:t>
            </a:r>
          </a:p>
          <a:p>
            <a:pPr>
              <a:defRPr/>
            </a:pPr>
            <a:r>
              <a:rPr lang="en-US" dirty="0" smtClean="0"/>
              <a:t> -(Source of information: Alfred </a:t>
            </a:r>
            <a:r>
              <a:rPr lang="en-US" dirty="0" err="1" smtClean="0"/>
              <a:t>Lubrano</a:t>
            </a:r>
            <a:r>
              <a:rPr lang="en-US" dirty="0" smtClean="0"/>
              <a:t>. "Horse Racing is Still Saddled by Cruelty Issue." </a:t>
            </a:r>
            <a:r>
              <a:rPr lang="en-US" i="1" dirty="0" smtClean="0"/>
              <a:t>Philadelphia Inquirer</a:t>
            </a:r>
            <a:r>
              <a:rPr lang="en-US" dirty="0" smtClean="0"/>
              <a:t>, May 27, 2006, p.10)</a:t>
            </a:r>
          </a:p>
          <a:p>
            <a:pPr>
              <a:defRPr/>
            </a:pPr>
            <a:endParaRPr lang="en-US" dirty="0"/>
          </a:p>
        </p:txBody>
      </p:sp>
    </p:spTree>
    <p:extLst>
      <p:ext uri="{BB962C8B-B14F-4D97-AF65-F5344CB8AC3E}">
        <p14:creationId xmlns:p14="http://schemas.microsoft.com/office/powerpoint/2010/main" val="1924966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2286000" y="4572000"/>
            <a:ext cx="6781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eaLnBrk="1" hangingPunct="1">
              <a:spcBef>
                <a:spcPct val="0"/>
              </a:spcBef>
              <a:buClrTx/>
              <a:buFontTx/>
              <a:buNone/>
            </a:pPr>
            <a:r>
              <a:rPr lang="en-US" sz="5400">
                <a:solidFill>
                  <a:srgbClr val="262626"/>
                </a:solidFill>
                <a:latin typeface="Impact" panose="020B0806030902050204" pitchFamily="34" charset="0"/>
              </a:rPr>
              <a:t>Style</a:t>
            </a:r>
          </a:p>
        </p:txBody>
      </p:sp>
      <p:sp>
        <p:nvSpPr>
          <p:cNvPr id="2" name="Text Box 2"/>
          <p:cNvSpPr txBox="1">
            <a:spLocks noChangeArrowheads="1"/>
          </p:cNvSpPr>
          <p:nvPr/>
        </p:nvSpPr>
        <p:spPr bwMode="auto">
          <a:xfrm>
            <a:off x="2286000" y="685800"/>
            <a:ext cx="75438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marL="269875" indent="-269875">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FFFFFF"/>
                </a:solidFill>
                <a:latin typeface="Times New Roman" pitchFamily="16" charset="0"/>
                <a:ea typeface="Lucida Sans Unicode" charset="0"/>
                <a:cs typeface="Lucida Sans Unicode" charset="0"/>
              </a:defRPr>
            </a:lvl1pPr>
            <a:lvl2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FFFFFF"/>
                </a:solidFill>
                <a:latin typeface="Times New Roman" pitchFamily="16" charset="0"/>
                <a:ea typeface="Lucida Sans Unicode" charset="0"/>
                <a:cs typeface="Lucida Sans Unicode" charset="0"/>
              </a:defRPr>
            </a:lvl2pPr>
            <a:lvl3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FFFFFF"/>
                </a:solidFill>
                <a:latin typeface="Times New Roman" pitchFamily="16" charset="0"/>
                <a:ea typeface="Lucida Sans Unicode" charset="0"/>
                <a:cs typeface="Lucida Sans Unicode" charset="0"/>
              </a:defRPr>
            </a:lvl3pPr>
            <a:lvl4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FFFFFF"/>
                </a:solidFill>
                <a:latin typeface="Times New Roman" pitchFamily="16" charset="0"/>
                <a:ea typeface="Lucida Sans Unicode" charset="0"/>
                <a:cs typeface="Lucida Sans Unicode" charset="0"/>
              </a:defRPr>
            </a:lvl4pPr>
            <a:lvl5pPr>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FFFFFF"/>
                </a:solidFill>
                <a:latin typeface="Times New Roman" pitchFamily="16" charset="0"/>
                <a:ea typeface="Lucida Sans Unicode" charset="0"/>
                <a:cs typeface="Lucida Sans Unicode" charset="0"/>
              </a:defRPr>
            </a:lvl5pPr>
            <a:lvl6pPr marL="2514600" indent="-228600" defTabSz="457200" fontAlgn="base">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FFFFFF"/>
                </a:solidFill>
                <a:latin typeface="Times New Roman" pitchFamily="16" charset="0"/>
                <a:ea typeface="Lucida Sans Unicode" charset="0"/>
                <a:cs typeface="Lucida Sans Unicode" charset="0"/>
              </a:defRPr>
            </a:lvl6pPr>
            <a:lvl7pPr marL="2971800" indent="-228600" defTabSz="457200" fontAlgn="base">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FFFFFF"/>
                </a:solidFill>
                <a:latin typeface="Times New Roman" pitchFamily="16" charset="0"/>
                <a:ea typeface="Lucida Sans Unicode" charset="0"/>
                <a:cs typeface="Lucida Sans Unicode" charset="0"/>
              </a:defRPr>
            </a:lvl7pPr>
            <a:lvl8pPr marL="3429000" indent="-228600" defTabSz="457200" fontAlgn="base">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FFFFFF"/>
                </a:solidFill>
                <a:latin typeface="Times New Roman" pitchFamily="16" charset="0"/>
                <a:ea typeface="Lucida Sans Unicode" charset="0"/>
                <a:cs typeface="Lucida Sans Unicode" charset="0"/>
              </a:defRPr>
            </a:lvl8pPr>
            <a:lvl9pPr marL="3886200" indent="-228600" defTabSz="457200" fontAlgn="base">
              <a:spcBef>
                <a:spcPct val="0"/>
              </a:spcBef>
              <a:spcAft>
                <a:spcPct val="0"/>
              </a:spcAft>
              <a:buClr>
                <a:srgbClr val="000000"/>
              </a:buClr>
              <a:buSzPct val="100000"/>
              <a:buFont typeface="Times New Roman" pitchFamily="16"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FFFFFF"/>
                </a:solidFill>
                <a:latin typeface="Times New Roman" pitchFamily="16" charset="0"/>
                <a:ea typeface="Lucida Sans Unicode" charset="0"/>
                <a:cs typeface="Lucida Sans Unicode" charset="0"/>
              </a:defRPr>
            </a:lvl9pPr>
          </a:lstStyle>
          <a:p>
            <a:pPr>
              <a:spcBef>
                <a:spcPts val="600"/>
              </a:spcBef>
              <a:buClr>
                <a:srgbClr val="AD0101"/>
              </a:buClr>
              <a:buSzPct val="100000"/>
              <a:buFont typeface="Arial" charset="0"/>
              <a:buChar char="•"/>
              <a:defRPr/>
            </a:pPr>
            <a:r>
              <a:rPr lang="en-US" sz="2800" b="1" dirty="0">
                <a:solidFill>
                  <a:srgbClr val="303030"/>
                </a:solidFill>
              </a:rPr>
              <a:t>Style</a:t>
            </a:r>
            <a:r>
              <a:rPr lang="en-US" sz="2800" dirty="0">
                <a:solidFill>
                  <a:srgbClr val="303030"/>
                </a:solidFill>
              </a:rPr>
              <a:t> is the handling of language by an author, including specific word choices, sentence structure, figurative language, and so on</a:t>
            </a:r>
            <a:r>
              <a:rPr lang="en-US" sz="2400" dirty="0">
                <a:solidFill>
                  <a:srgbClr val="303030"/>
                </a:solidFill>
              </a:rPr>
              <a:t>.</a:t>
            </a:r>
          </a:p>
          <a:p>
            <a:pPr marL="0" indent="0">
              <a:spcBef>
                <a:spcPts val="600"/>
              </a:spcBef>
              <a:buClr>
                <a:srgbClr val="AD0101"/>
              </a:buClr>
              <a:buSzPct val="100000"/>
              <a:defRPr/>
            </a:pPr>
            <a:endParaRPr lang="en-US" sz="2400" dirty="0">
              <a:solidFill>
                <a:srgbClr val="303030"/>
              </a:solidFill>
            </a:endParaRPr>
          </a:p>
          <a:p>
            <a:pPr marL="0" indent="0">
              <a:spcBef>
                <a:spcPts val="600"/>
              </a:spcBef>
              <a:buClr>
                <a:srgbClr val="AD0101"/>
              </a:buClr>
              <a:buSzPct val="100000"/>
              <a:defRPr/>
            </a:pPr>
            <a:r>
              <a:rPr lang="en-US" sz="2400" b="1" dirty="0">
                <a:solidFill>
                  <a:srgbClr val="303030"/>
                </a:solidFill>
              </a:rPr>
              <a:t>Style depends on:</a:t>
            </a:r>
          </a:p>
          <a:p>
            <a:pPr marL="457200" indent="-457200">
              <a:spcBef>
                <a:spcPts val="600"/>
              </a:spcBef>
              <a:buClr>
                <a:srgbClr val="AD0101"/>
              </a:buClr>
              <a:buSzPct val="100000"/>
              <a:buFont typeface="Times New Roman" pitchFamily="16" charset="0"/>
              <a:buAutoNum type="arabicPeriod"/>
              <a:defRPr/>
            </a:pPr>
            <a:r>
              <a:rPr lang="en-US" sz="2400" dirty="0">
                <a:solidFill>
                  <a:srgbClr val="303030"/>
                </a:solidFill>
              </a:rPr>
              <a:t>Sentence structure (simple or complex)</a:t>
            </a:r>
          </a:p>
          <a:p>
            <a:pPr marL="457200" indent="-457200">
              <a:spcBef>
                <a:spcPts val="600"/>
              </a:spcBef>
              <a:buClr>
                <a:srgbClr val="AD0101"/>
              </a:buClr>
              <a:buSzPct val="100000"/>
              <a:buFont typeface="Times New Roman" pitchFamily="16" charset="0"/>
              <a:buAutoNum type="arabicPeriod"/>
              <a:defRPr/>
            </a:pPr>
            <a:r>
              <a:rPr lang="en-US" sz="2400" dirty="0">
                <a:solidFill>
                  <a:srgbClr val="303030"/>
                </a:solidFill>
              </a:rPr>
              <a:t>Word choice (influenced by type of writing and audience)</a:t>
            </a:r>
          </a:p>
          <a:p>
            <a:pPr marL="457200" indent="-457200">
              <a:spcBef>
                <a:spcPts val="600"/>
              </a:spcBef>
              <a:buClr>
                <a:srgbClr val="AD0101"/>
              </a:buClr>
              <a:buSzPct val="100000"/>
              <a:buFont typeface="Times New Roman" pitchFamily="16" charset="0"/>
              <a:buAutoNum type="arabicPeriod"/>
              <a:defRPr/>
            </a:pPr>
            <a:r>
              <a:rPr lang="en-US" sz="2400" dirty="0">
                <a:solidFill>
                  <a:srgbClr val="303030"/>
                </a:solidFill>
              </a:rPr>
              <a:t>Imagery (Straightforward or Figurative language-simile, metaphor, etc.)</a:t>
            </a:r>
          </a:p>
          <a:p>
            <a:pPr marL="457200" indent="-457200">
              <a:spcBef>
                <a:spcPts val="600"/>
              </a:spcBef>
              <a:buClr>
                <a:srgbClr val="AD0101"/>
              </a:buClr>
              <a:buSzPct val="100000"/>
              <a:buFont typeface="Times New Roman" pitchFamily="16" charset="0"/>
              <a:buAutoNum type="arabicPeriod"/>
              <a:defRPr/>
            </a:pPr>
            <a:r>
              <a:rPr lang="en-US" sz="2400" dirty="0">
                <a:solidFill>
                  <a:srgbClr val="303030"/>
                </a:solidFill>
              </a:rPr>
              <a:t>Mechanics – (dashes, punctuation marks)</a:t>
            </a:r>
          </a:p>
          <a:p>
            <a:pPr marL="0" indent="0">
              <a:spcBef>
                <a:spcPts val="600"/>
              </a:spcBef>
              <a:buClr>
                <a:srgbClr val="AD0101"/>
              </a:buClr>
              <a:buSzPct val="100000"/>
              <a:defRPr/>
            </a:pPr>
            <a:endParaRPr lang="en-US" sz="2400" dirty="0">
              <a:solidFill>
                <a:srgbClr val="303030"/>
              </a:solidFill>
            </a:endParaRPr>
          </a:p>
          <a:p>
            <a:pPr marL="0" indent="0">
              <a:spcBef>
                <a:spcPts val="600"/>
              </a:spcBef>
              <a:buClr>
                <a:srgbClr val="AD0101"/>
              </a:buClr>
              <a:buSzPct val="100000"/>
              <a:defRPr/>
            </a:pPr>
            <a:endParaRPr lang="en-US" sz="2400" dirty="0">
              <a:solidFill>
                <a:srgbClr val="303030"/>
              </a:solidFill>
            </a:endParaRPr>
          </a:p>
          <a:p>
            <a:pPr marL="457200" indent="-457200">
              <a:spcBef>
                <a:spcPts val="600"/>
              </a:spcBef>
              <a:buClr>
                <a:srgbClr val="AD0101"/>
              </a:buClr>
              <a:buSzPct val="100000"/>
              <a:buFont typeface="Times New Roman" pitchFamily="16" charset="0"/>
              <a:buAutoNum type="arabicPeriod"/>
              <a:defRPr/>
            </a:pPr>
            <a:endParaRPr lang="en-US" sz="2400" dirty="0">
              <a:solidFill>
                <a:srgbClr val="303030"/>
              </a:solidFill>
            </a:endParaRPr>
          </a:p>
        </p:txBody>
      </p:sp>
    </p:spTree>
    <p:extLst>
      <p:ext uri="{BB962C8B-B14F-4D97-AF65-F5344CB8AC3E}">
        <p14:creationId xmlns:p14="http://schemas.microsoft.com/office/powerpoint/2010/main" val="32342142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2286000" y="4572000"/>
            <a:ext cx="6781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eaLnBrk="1" hangingPunct="1">
              <a:spcBef>
                <a:spcPct val="0"/>
              </a:spcBef>
              <a:buClrTx/>
              <a:buFontTx/>
              <a:buNone/>
            </a:pPr>
            <a:r>
              <a:rPr lang="en-US" sz="5400">
                <a:solidFill>
                  <a:srgbClr val="262626"/>
                </a:solidFill>
                <a:latin typeface="Impact" panose="020B0806030902050204" pitchFamily="34" charset="0"/>
              </a:rPr>
              <a:t>Style Vs. Tone</a:t>
            </a:r>
          </a:p>
        </p:txBody>
      </p:sp>
      <p:sp>
        <p:nvSpPr>
          <p:cNvPr id="45059" name="Text Box 2"/>
          <p:cNvSpPr txBox="1">
            <a:spLocks noChangeArrowheads="1"/>
          </p:cNvSpPr>
          <p:nvPr/>
        </p:nvSpPr>
        <p:spPr bwMode="auto">
          <a:xfrm>
            <a:off x="2282825" y="608013"/>
            <a:ext cx="3657600" cy="639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spcBef>
                <a:spcPts val="700"/>
              </a:spcBef>
              <a:buClrTx/>
            </a:pPr>
            <a:r>
              <a:rPr lang="en-US" sz="2800">
                <a:latin typeface="Impact" panose="020B0806030902050204" pitchFamily="34" charset="0"/>
              </a:rPr>
              <a:t>Style</a:t>
            </a:r>
          </a:p>
        </p:txBody>
      </p:sp>
      <p:sp>
        <p:nvSpPr>
          <p:cNvPr id="45060" name="Text Box 3"/>
          <p:cNvSpPr txBox="1">
            <a:spLocks noChangeArrowheads="1"/>
          </p:cNvSpPr>
          <p:nvPr/>
        </p:nvSpPr>
        <p:spPr bwMode="auto">
          <a:xfrm>
            <a:off x="2282825" y="1328738"/>
            <a:ext cx="3657600" cy="354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269875" indent="-269875">
              <a:spcBef>
                <a:spcPts val="60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eaLnBrk="1" hangingPunct="1">
              <a:lnSpc>
                <a:spcPct val="90000"/>
              </a:lnSpc>
              <a:buClr>
                <a:srgbClr val="AD0101"/>
              </a:buClr>
              <a:buFont typeface="Arial" panose="020B0604020202020204" pitchFamily="34" charset="0"/>
              <a:buChar char="•"/>
            </a:pPr>
            <a:r>
              <a:rPr lang="en-US" b="1" u="sng"/>
              <a:t>Diction: Word choice</a:t>
            </a:r>
          </a:p>
          <a:p>
            <a:pPr eaLnBrk="1" hangingPunct="1">
              <a:lnSpc>
                <a:spcPct val="90000"/>
              </a:lnSpc>
              <a:buClr>
                <a:srgbClr val="AD0101"/>
              </a:buClr>
              <a:buFont typeface="Arial" panose="020B0604020202020204" pitchFamily="34" charset="0"/>
              <a:buChar char="•"/>
            </a:pPr>
            <a:r>
              <a:rPr lang="en-US"/>
              <a:t>Sentence structure (simple, complex)</a:t>
            </a:r>
          </a:p>
          <a:p>
            <a:pPr eaLnBrk="1" hangingPunct="1">
              <a:lnSpc>
                <a:spcPct val="90000"/>
              </a:lnSpc>
              <a:buClr>
                <a:srgbClr val="AD0101"/>
              </a:buClr>
              <a:buFont typeface="Arial" panose="020B0604020202020204" pitchFamily="34" charset="0"/>
              <a:buChar char="•"/>
            </a:pPr>
            <a:r>
              <a:rPr lang="en-US"/>
              <a:t> Figurative language (similes, metaphors, etc.)</a:t>
            </a:r>
          </a:p>
          <a:p>
            <a:pPr eaLnBrk="1" hangingPunct="1">
              <a:lnSpc>
                <a:spcPct val="90000"/>
              </a:lnSpc>
              <a:buClr>
                <a:srgbClr val="AD0101"/>
              </a:buClr>
              <a:buFont typeface="Arial" panose="020B0604020202020204" pitchFamily="34" charset="0"/>
              <a:buChar char="•"/>
            </a:pPr>
            <a:r>
              <a:rPr lang="en-US"/>
              <a:t>Mechanics (punctuation, etc.)</a:t>
            </a:r>
          </a:p>
          <a:p>
            <a:pPr eaLnBrk="1" hangingPunct="1">
              <a:lnSpc>
                <a:spcPct val="90000"/>
              </a:lnSpc>
              <a:buClr>
                <a:srgbClr val="AD0101"/>
              </a:buClr>
              <a:buFont typeface="Arial" panose="020B0604020202020204" pitchFamily="34" charset="0"/>
              <a:buChar char="•"/>
            </a:pPr>
            <a:r>
              <a:rPr lang="en-US" b="1"/>
              <a:t>Influenced by purpose and audience</a:t>
            </a:r>
          </a:p>
        </p:txBody>
      </p:sp>
      <p:sp>
        <p:nvSpPr>
          <p:cNvPr id="45061" name="Text Box 4"/>
          <p:cNvSpPr txBox="1">
            <a:spLocks noChangeArrowheads="1"/>
          </p:cNvSpPr>
          <p:nvPr/>
        </p:nvSpPr>
        <p:spPr bwMode="auto">
          <a:xfrm>
            <a:off x="6169025" y="608013"/>
            <a:ext cx="3657600" cy="639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spcBef>
                <a:spcPts val="700"/>
              </a:spcBef>
              <a:buClrTx/>
            </a:pPr>
            <a:r>
              <a:rPr lang="en-US" sz="2800">
                <a:latin typeface="Impact" panose="020B0806030902050204" pitchFamily="34" charset="0"/>
              </a:rPr>
              <a:t>Tone</a:t>
            </a:r>
          </a:p>
        </p:txBody>
      </p:sp>
      <p:sp>
        <p:nvSpPr>
          <p:cNvPr id="45062" name="Text Box 5"/>
          <p:cNvSpPr txBox="1">
            <a:spLocks noChangeArrowheads="1"/>
          </p:cNvSpPr>
          <p:nvPr/>
        </p:nvSpPr>
        <p:spPr bwMode="auto">
          <a:xfrm>
            <a:off x="6169025" y="1328738"/>
            <a:ext cx="3657600" cy="3929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269875" indent="-269875">
              <a:spcBef>
                <a:spcPts val="60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sz="24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55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sz="22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50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sz="2000">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45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450"/>
              </a:spcBef>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57200" eaLnBrk="0" fontAlgn="base" hangingPunct="0">
              <a:spcBef>
                <a:spcPts val="450"/>
              </a:spcBef>
              <a:spcAft>
                <a:spcPct val="0"/>
              </a:spcAft>
              <a:buClr>
                <a:srgbClr val="000000"/>
              </a:buClr>
              <a:buSzPct val="100000"/>
              <a:buFont typeface="Times New Roman" panose="02020603050405020304" pitchFamily="18" charset="0"/>
              <a:tabLst>
                <a:tab pos="269875" algn="l"/>
                <a:tab pos="727075" algn="l"/>
                <a:tab pos="1184275" algn="l"/>
                <a:tab pos="1641475" algn="l"/>
                <a:tab pos="2098675" algn="l"/>
                <a:tab pos="2555875" algn="l"/>
                <a:tab pos="3013075" algn="l"/>
                <a:tab pos="3470275" algn="l"/>
                <a:tab pos="3927475" algn="l"/>
                <a:tab pos="4384675" algn="l"/>
                <a:tab pos="4841875" algn="l"/>
                <a:tab pos="5299075" algn="l"/>
                <a:tab pos="5756275" algn="l"/>
                <a:tab pos="6213475" algn="l"/>
                <a:tab pos="6670675" algn="l"/>
                <a:tab pos="7127875" algn="l"/>
                <a:tab pos="7585075" algn="l"/>
                <a:tab pos="8042275" algn="l"/>
                <a:tab pos="8499475" algn="l"/>
                <a:tab pos="8956675" algn="l"/>
                <a:tab pos="9413875" algn="l"/>
              </a:tabLst>
              <a:defRPr>
                <a:solidFill>
                  <a:srgbClr val="30303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eaLnBrk="1" hangingPunct="1">
              <a:buClr>
                <a:srgbClr val="AD0101"/>
              </a:buClr>
              <a:buFont typeface="Arial" panose="020B0604020202020204" pitchFamily="34" charset="0"/>
              <a:buChar char="•"/>
            </a:pPr>
            <a:r>
              <a:rPr lang="en-US"/>
              <a:t>Author’s attitude toward subject matter (sarcastic, informative, advisory, gloomy, etc.)</a:t>
            </a:r>
          </a:p>
          <a:p>
            <a:pPr eaLnBrk="1" hangingPunct="1">
              <a:buClr>
                <a:srgbClr val="AD0101"/>
              </a:buClr>
              <a:buFont typeface="Arial" panose="020B0604020202020204" pitchFamily="34" charset="0"/>
              <a:buChar char="•"/>
            </a:pPr>
            <a:r>
              <a:rPr lang="en-US" b="1"/>
              <a:t>Influenced by purpose and audience</a:t>
            </a:r>
          </a:p>
        </p:txBody>
      </p:sp>
    </p:spTree>
    <p:extLst>
      <p:ext uri="{BB962C8B-B14F-4D97-AF65-F5344CB8AC3E}">
        <p14:creationId xmlns:p14="http://schemas.microsoft.com/office/powerpoint/2010/main" val="39543064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Tone Vs. Style</a:t>
            </a:r>
          </a:p>
        </p:txBody>
      </p:sp>
      <p:sp>
        <p:nvSpPr>
          <p:cNvPr id="47107" name="Text Placeholder 2"/>
          <p:cNvSpPr>
            <a:spLocks noGrp="1"/>
          </p:cNvSpPr>
          <p:nvPr>
            <p:ph type="body" idx="1"/>
          </p:nvPr>
        </p:nvSpPr>
        <p:spPr>
          <a:xfrm>
            <a:off x="1981200" y="1295400"/>
            <a:ext cx="4040188" cy="457200"/>
          </a:xfrm>
        </p:spPr>
        <p:txBody>
          <a:bodyPr/>
          <a:lstStyle/>
          <a:p>
            <a:r>
              <a:rPr lang="en-US" smtClean="0"/>
              <a:t>Types of Tone</a:t>
            </a:r>
          </a:p>
        </p:txBody>
      </p:sp>
      <p:sp>
        <p:nvSpPr>
          <p:cNvPr id="47108" name="Content Placeholder 3"/>
          <p:cNvSpPr>
            <a:spLocks noGrp="1"/>
          </p:cNvSpPr>
          <p:nvPr>
            <p:ph sz="half" idx="2"/>
          </p:nvPr>
        </p:nvSpPr>
        <p:spPr>
          <a:xfrm>
            <a:off x="1676400" y="1752600"/>
            <a:ext cx="4344988" cy="4648200"/>
          </a:xfrm>
        </p:spPr>
        <p:txBody>
          <a:bodyPr>
            <a:normAutofit fontScale="92500" lnSpcReduction="20000"/>
          </a:bodyPr>
          <a:lstStyle/>
          <a:p>
            <a:pPr marL="0" indent="0"/>
            <a:r>
              <a:rPr lang="en-US" sz="2000" b="1" dirty="0"/>
              <a:t>Subjective</a:t>
            </a:r>
            <a:r>
              <a:rPr lang="en-US" sz="2000" dirty="0"/>
              <a:t> - tone that is influenced by personal views and may contain personal opinions</a:t>
            </a:r>
          </a:p>
          <a:p>
            <a:pPr marL="0" indent="0"/>
            <a:r>
              <a:rPr lang="en-US" sz="2000" b="1" dirty="0"/>
              <a:t>Objective</a:t>
            </a:r>
            <a:r>
              <a:rPr lang="en-US" sz="2000" dirty="0"/>
              <a:t> - the tone when a writer’s words are unbiased and unemotional</a:t>
            </a:r>
          </a:p>
          <a:p>
            <a:pPr marL="0" indent="0"/>
            <a:r>
              <a:rPr lang="en-US" sz="2000" b="1" dirty="0"/>
              <a:t>Informative</a:t>
            </a:r>
            <a:r>
              <a:rPr lang="en-US" sz="2000" dirty="0"/>
              <a:t> – (usually objective); emphasizes facts and is meant for you to learn</a:t>
            </a:r>
          </a:p>
          <a:p>
            <a:pPr marL="0" indent="0"/>
            <a:r>
              <a:rPr lang="en-US" sz="2000" b="1" dirty="0"/>
              <a:t>Persuasive</a:t>
            </a:r>
            <a:r>
              <a:rPr lang="en-US" sz="2000" dirty="0"/>
              <a:t> – (usually subjective, but can be objective); meant to sway the reader’s opinion one way or another</a:t>
            </a:r>
          </a:p>
          <a:p>
            <a:pPr marL="0" indent="0"/>
            <a:r>
              <a:rPr lang="en-US" sz="2000" dirty="0"/>
              <a:t>May also be: humorous, sarcastic, sympathetic, or any other adjective to describe how someone acts/says things.</a:t>
            </a:r>
          </a:p>
          <a:p>
            <a:pPr marL="0" indent="0"/>
            <a:endParaRPr lang="en-US" sz="2000" dirty="0"/>
          </a:p>
        </p:txBody>
      </p:sp>
      <p:sp>
        <p:nvSpPr>
          <p:cNvPr id="47109" name="Text Placeholder 4"/>
          <p:cNvSpPr>
            <a:spLocks noGrp="1"/>
          </p:cNvSpPr>
          <p:nvPr>
            <p:ph type="body" sz="quarter" idx="3"/>
          </p:nvPr>
        </p:nvSpPr>
        <p:spPr>
          <a:xfrm>
            <a:off x="6172201" y="1295401"/>
            <a:ext cx="4041775" cy="639763"/>
          </a:xfrm>
        </p:spPr>
        <p:txBody>
          <a:bodyPr/>
          <a:lstStyle/>
          <a:p>
            <a:r>
              <a:rPr lang="en-US" smtClean="0"/>
              <a:t>Types of Style</a:t>
            </a:r>
          </a:p>
        </p:txBody>
      </p:sp>
      <p:sp>
        <p:nvSpPr>
          <p:cNvPr id="47110" name="Content Placeholder 5"/>
          <p:cNvSpPr>
            <a:spLocks noGrp="1"/>
          </p:cNvSpPr>
          <p:nvPr>
            <p:ph sz="quarter" idx="4"/>
          </p:nvPr>
        </p:nvSpPr>
        <p:spPr>
          <a:xfrm>
            <a:off x="6169026" y="1981200"/>
            <a:ext cx="4346575" cy="4267200"/>
          </a:xfrm>
        </p:spPr>
        <p:txBody>
          <a:bodyPr>
            <a:normAutofit fontScale="92500" lnSpcReduction="10000"/>
          </a:bodyPr>
          <a:lstStyle/>
          <a:p>
            <a:pPr marL="0" indent="0"/>
            <a:r>
              <a:rPr lang="en-US" sz="2200" b="1" dirty="0"/>
              <a:t>Formal style </a:t>
            </a:r>
            <a:r>
              <a:rPr lang="en-US" sz="2200" dirty="0"/>
              <a:t>– writing in an objective, impersonal way, with precise use of language. Follows standard conventions of English.</a:t>
            </a:r>
          </a:p>
          <a:p>
            <a:pPr marL="0" indent="0"/>
            <a:r>
              <a:rPr lang="en-US" sz="2200" b="1" dirty="0"/>
              <a:t>Conventions</a:t>
            </a:r>
            <a:r>
              <a:rPr lang="en-US" sz="2200" dirty="0"/>
              <a:t> – expected style based on common rules and practices of the language.</a:t>
            </a:r>
          </a:p>
          <a:p>
            <a:pPr marL="0" indent="0"/>
            <a:r>
              <a:rPr lang="en-US" sz="2200" b="1" dirty="0"/>
              <a:t>Informal</a:t>
            </a:r>
            <a:r>
              <a:rPr lang="en-US" sz="2200" dirty="0"/>
              <a:t> – may be subjective and contain personal opinions; language may not follow standard conventions of English.</a:t>
            </a:r>
          </a:p>
          <a:p>
            <a:pPr marL="0" indent="0"/>
            <a:r>
              <a:rPr lang="en-US" sz="2200" dirty="0"/>
              <a:t>Some may refer to different genres as styles</a:t>
            </a:r>
          </a:p>
        </p:txBody>
      </p:sp>
    </p:spTree>
    <p:extLst>
      <p:ext uri="{BB962C8B-B14F-4D97-AF65-F5344CB8AC3E}">
        <p14:creationId xmlns:p14="http://schemas.microsoft.com/office/powerpoint/2010/main" val="4248824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1311</Words>
  <Application>Microsoft Office PowerPoint</Application>
  <PresentationFormat>Custom</PresentationFormat>
  <Paragraphs>96</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9/13/2013 Opener FOCUSED FRIDAYS</vt:lpstr>
      <vt:lpstr>Objectives</vt:lpstr>
      <vt:lpstr>PowerPoint Presentation</vt:lpstr>
      <vt:lpstr>PowerPoint Presentation</vt:lpstr>
      <vt:lpstr>PowerPoint Presentation</vt:lpstr>
      <vt:lpstr>Topic Sentence? Write in your notes. </vt:lpstr>
      <vt:lpstr>PowerPoint Presentation</vt:lpstr>
      <vt:lpstr>PowerPoint Presentation</vt:lpstr>
      <vt:lpstr>Tone Vs. Style</vt:lpstr>
      <vt:lpstr>PowerPoint Presentation</vt:lpstr>
      <vt:lpstr>Expository Paragraph 1 Topic Sentence? Fact? Opinion? Expert Opinion? Style? Tone?</vt:lpstr>
      <vt:lpstr>Expository Paragraph 2 Topic Sentence? Fact? Opinion? Expert Opinion? Style? Tone?</vt:lpstr>
      <vt:lpstr>Closure quiz</vt:lpstr>
    </vt:vector>
  </TitlesOfParts>
  <Company>Clinton Community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jeremy fielder</dc:creator>
  <cp:lastModifiedBy>Fielder</cp:lastModifiedBy>
  <cp:revision>2</cp:revision>
  <dcterms:created xsi:type="dcterms:W3CDTF">2013-09-12T10:54:27Z</dcterms:created>
  <dcterms:modified xsi:type="dcterms:W3CDTF">2013-09-13T03:05:47Z</dcterms:modified>
</cp:coreProperties>
</file>