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0F0387-CA35-4333-974A-A55E131BB63D}" type="datetimeFigureOut">
              <a:rPr lang="en-US" smtClean="0"/>
              <a:t>9/17/2013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2AF77-7E23-4662-9DA1-AEDD8BD90B95}" type="slidenum">
              <a:rPr lang="en-US" smtClean="0"/>
              <a:t>‹#›</a:t>
            </a:fld>
            <a:endParaRPr lang="en-US"/>
          </a:p>
        </p:txBody>
      </p:sp>
    </p:spTree>
    <p:extLst>
      <p:ext uri="{BB962C8B-B14F-4D97-AF65-F5344CB8AC3E}">
        <p14:creationId xmlns:p14="http://schemas.microsoft.com/office/powerpoint/2010/main" val="1456869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a:spLocks noChangeArrowheads="1"/>
          </p:cNvSpPr>
          <p:nvPr>
            <p:ph type="body" idx="1"/>
          </p:nvPr>
        </p:nvSpPr>
        <p:spPr>
          <a:xfrm>
            <a:off x="686421" y="4344025"/>
            <a:ext cx="5485158" cy="411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35" tIns="45718" rIns="91435" bIns="45718" anchor="ctr"/>
          <a:lstStyle/>
          <a:p>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9" name="Rectangle 2"/>
          <p:cNvSpPr>
            <a:spLocks noChangeArrowheads="1"/>
          </p:cNvSpPr>
          <p:nvPr>
            <p:ph type="body" idx="1"/>
          </p:nvPr>
        </p:nvSpPr>
        <p:spPr>
          <a:xfrm>
            <a:off x="686421" y="4344025"/>
            <a:ext cx="5485158" cy="411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35" tIns="45718" rIns="91435" bIns="45718" anchor="ct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5" name="Rectangle 2"/>
          <p:cNvSpPr>
            <a:spLocks noChangeArrowheads="1"/>
          </p:cNvSpPr>
          <p:nvPr>
            <p:ph type="body" idx="1"/>
          </p:nvPr>
        </p:nvSpPr>
        <p:spPr>
          <a:xfrm>
            <a:off x="686421" y="4344025"/>
            <a:ext cx="5485158" cy="411448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35" tIns="45718" rIns="91435" bIns="45718"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43170BDA-E2D3-4D9A-88F4-4DC901BC7999}" type="datetimeFigureOut">
              <a:rPr lang="en-US" smtClean="0"/>
              <a:t>9/17/2013</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4338F264-E196-4FEC-8ABE-569A8276279C}" type="slidenum">
              <a:rPr lang="en-US" smtClean="0"/>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43170BDA-E2D3-4D9A-88F4-4DC901BC7999}" type="datetimeFigureOut">
              <a:rPr lang="en-US" smtClean="0"/>
              <a:t>9/17/2013</a:t>
            </a:fld>
            <a:endParaRPr lang="en-US"/>
          </a:p>
        </p:txBody>
      </p:sp>
      <p:sp>
        <p:nvSpPr>
          <p:cNvPr id="23" name="Slide Number Placeholder 22"/>
          <p:cNvSpPr>
            <a:spLocks noGrp="1"/>
          </p:cNvSpPr>
          <p:nvPr>
            <p:ph type="sldNum" sz="quarter" idx="11"/>
          </p:nvPr>
        </p:nvSpPr>
        <p:spPr/>
        <p:txBody>
          <a:bodyPr/>
          <a:lstStyle/>
          <a:p>
            <a:fld id="{4338F264-E196-4FEC-8ABE-569A8276279C}"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43170BDA-E2D3-4D9A-88F4-4DC901BC7999}" type="datetimeFigureOut">
              <a:rPr lang="en-US" smtClean="0"/>
              <a:t>9/17/2013</a:t>
            </a:fld>
            <a:endParaRPr lang="en-US"/>
          </a:p>
        </p:txBody>
      </p:sp>
      <p:sp>
        <p:nvSpPr>
          <p:cNvPr id="23" name="Slide Number Placeholder 22"/>
          <p:cNvSpPr>
            <a:spLocks noGrp="1"/>
          </p:cNvSpPr>
          <p:nvPr>
            <p:ph type="sldNum" sz="quarter" idx="11"/>
          </p:nvPr>
        </p:nvSpPr>
        <p:spPr/>
        <p:txBody>
          <a:bodyPr/>
          <a:lstStyle/>
          <a:p>
            <a:fld id="{4338F264-E196-4FEC-8ABE-569A8276279C}"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43170BDA-E2D3-4D9A-88F4-4DC901BC7999}" type="datetimeFigureOut">
              <a:rPr lang="en-US" smtClean="0"/>
              <a:t>9/17/2013</a:t>
            </a:fld>
            <a:endParaRPr lang="en-US"/>
          </a:p>
        </p:txBody>
      </p:sp>
      <p:sp>
        <p:nvSpPr>
          <p:cNvPr id="18" name="Slide Number Placeholder 17"/>
          <p:cNvSpPr>
            <a:spLocks noGrp="1"/>
          </p:cNvSpPr>
          <p:nvPr>
            <p:ph type="sldNum" sz="quarter" idx="11"/>
          </p:nvPr>
        </p:nvSpPr>
        <p:spPr/>
        <p:txBody>
          <a:bodyPr/>
          <a:lstStyle/>
          <a:p>
            <a:fld id="{4338F264-E196-4FEC-8ABE-569A8276279C}" type="slidenum">
              <a:rPr lang="en-US" smtClean="0"/>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43170BDA-E2D3-4D9A-88F4-4DC901BC7999}" type="datetimeFigureOut">
              <a:rPr lang="en-US" smtClean="0"/>
              <a:t>9/17/2013</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4338F264-E196-4FEC-8ABE-569A8276279C}" type="slidenum">
              <a:rPr lang="en-US" smtClean="0"/>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43170BDA-E2D3-4D9A-88F4-4DC901BC7999}" type="datetimeFigureOut">
              <a:rPr lang="en-US" smtClean="0"/>
              <a:t>9/17/2013</a:t>
            </a:fld>
            <a:endParaRPr lang="en-US"/>
          </a:p>
        </p:txBody>
      </p:sp>
      <p:sp>
        <p:nvSpPr>
          <p:cNvPr id="21" name="Slide Number Placeholder 20"/>
          <p:cNvSpPr>
            <a:spLocks noGrp="1"/>
          </p:cNvSpPr>
          <p:nvPr>
            <p:ph type="sldNum" sz="quarter" idx="16"/>
          </p:nvPr>
        </p:nvSpPr>
        <p:spPr/>
        <p:txBody>
          <a:bodyPr/>
          <a:lstStyle/>
          <a:p>
            <a:fld id="{4338F264-E196-4FEC-8ABE-569A8276279C}"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43170BDA-E2D3-4D9A-88F4-4DC901BC7999}" type="datetimeFigureOut">
              <a:rPr lang="en-US" smtClean="0"/>
              <a:t>9/17/2013</a:t>
            </a:fld>
            <a:endParaRPr lang="en-US"/>
          </a:p>
        </p:txBody>
      </p:sp>
      <p:sp>
        <p:nvSpPr>
          <p:cNvPr id="24" name="Slide Number Placeholder 23"/>
          <p:cNvSpPr>
            <a:spLocks noGrp="1"/>
          </p:cNvSpPr>
          <p:nvPr>
            <p:ph type="sldNum" sz="quarter" idx="17"/>
          </p:nvPr>
        </p:nvSpPr>
        <p:spPr/>
        <p:txBody>
          <a:bodyPr/>
          <a:lstStyle/>
          <a:p>
            <a:fld id="{4338F264-E196-4FEC-8ABE-569A8276279C}" type="slidenum">
              <a:rPr lang="en-US" smtClean="0"/>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43170BDA-E2D3-4D9A-88F4-4DC901BC7999}" type="datetimeFigureOut">
              <a:rPr lang="en-US" smtClean="0"/>
              <a:t>9/17/2013</a:t>
            </a:fld>
            <a:endParaRPr lang="en-US"/>
          </a:p>
        </p:txBody>
      </p:sp>
      <p:sp>
        <p:nvSpPr>
          <p:cNvPr id="17" name="Slide Number Placeholder 16"/>
          <p:cNvSpPr>
            <a:spLocks noGrp="1"/>
          </p:cNvSpPr>
          <p:nvPr>
            <p:ph type="sldNum" sz="quarter" idx="11"/>
          </p:nvPr>
        </p:nvSpPr>
        <p:spPr/>
        <p:txBody>
          <a:bodyPr/>
          <a:lstStyle/>
          <a:p>
            <a:fld id="{4338F264-E196-4FEC-8ABE-569A8276279C}"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43170BDA-E2D3-4D9A-88F4-4DC901BC7999}" type="datetimeFigureOut">
              <a:rPr lang="en-US" smtClean="0"/>
              <a:t>9/17/2013</a:t>
            </a:fld>
            <a:endParaRPr lang="en-US"/>
          </a:p>
        </p:txBody>
      </p:sp>
      <p:sp>
        <p:nvSpPr>
          <p:cNvPr id="14" name="Slide Number Placeholder 13"/>
          <p:cNvSpPr>
            <a:spLocks noGrp="1"/>
          </p:cNvSpPr>
          <p:nvPr>
            <p:ph type="sldNum" sz="quarter" idx="11"/>
          </p:nvPr>
        </p:nvSpPr>
        <p:spPr/>
        <p:txBody>
          <a:bodyPr/>
          <a:lstStyle/>
          <a:p>
            <a:fld id="{4338F264-E196-4FEC-8ABE-569A8276279C}" type="slidenum">
              <a:rPr lang="en-US" smtClean="0"/>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endParaRPr lang="en-US" smtClean="0"/>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43170BDA-E2D3-4D9A-88F4-4DC901BC7999}" type="datetimeFigureOut">
              <a:rPr lang="en-US" smtClean="0"/>
              <a:t>9/17/2013</a:t>
            </a:fld>
            <a:endParaRPr lang="en-US"/>
          </a:p>
        </p:txBody>
      </p:sp>
      <p:sp>
        <p:nvSpPr>
          <p:cNvPr id="21" name="Slide Number Placeholder 20"/>
          <p:cNvSpPr>
            <a:spLocks noGrp="1"/>
          </p:cNvSpPr>
          <p:nvPr>
            <p:ph type="sldNum" sz="quarter" idx="16"/>
          </p:nvPr>
        </p:nvSpPr>
        <p:spPr/>
        <p:txBody>
          <a:bodyPr/>
          <a:lstStyle/>
          <a:p>
            <a:fld id="{4338F264-E196-4FEC-8ABE-569A8276279C}"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170BDA-E2D3-4D9A-88F4-4DC901BC7999}"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8F264-E196-4FEC-8ABE-569A8276279C}" type="slidenum">
              <a:rPr lang="en-US" smtClean="0"/>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43170BDA-E2D3-4D9A-88F4-4DC901BC7999}" type="datetimeFigureOut">
              <a:rPr lang="en-US" smtClean="0"/>
              <a:t>9/17/2013</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4338F264-E196-4FEC-8ABE-569A8276279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r>
              <a:rPr lang="en-US" altLang="en-US" dirty="0" smtClean="0"/>
              <a:t>Opener: </a:t>
            </a:r>
            <a:r>
              <a:rPr lang="en-US" altLang="en-US" dirty="0" smtClean="0"/>
              <a:t>9/18</a:t>
            </a:r>
            <a:endParaRPr lang="en-US" altLang="en-US" dirty="0" smtClean="0"/>
          </a:p>
        </p:txBody>
      </p:sp>
      <p:sp>
        <p:nvSpPr>
          <p:cNvPr id="16387" name="Content Placeholder 5"/>
          <p:cNvSpPr>
            <a:spLocks noGrp="1"/>
          </p:cNvSpPr>
          <p:nvPr>
            <p:ph idx="1"/>
          </p:nvPr>
        </p:nvSpPr>
        <p:spPr/>
        <p:txBody>
          <a:bodyPr/>
          <a:lstStyle/>
          <a:p>
            <a:r>
              <a:rPr lang="en-US" altLang="en-US" sz="4400" smtClean="0"/>
              <a:t>Comma rules: Fix sentences 1-15 on the ½ sheets of paper. Use your punctuation charts if you need to!</a:t>
            </a:r>
          </a:p>
          <a:p>
            <a:endParaRPr lang="en-US" altLang="en-US" smtClean="0"/>
          </a:p>
        </p:txBody>
      </p:sp>
    </p:spTree>
    <p:extLst>
      <p:ext uri="{BB962C8B-B14F-4D97-AF65-F5344CB8AC3E}">
        <p14:creationId xmlns:p14="http://schemas.microsoft.com/office/powerpoint/2010/main" val="3777143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457200" y="381000"/>
            <a:ext cx="82296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1" hangingPunct="1">
              <a:buClr>
                <a:srgbClr val="000000"/>
              </a:buClr>
              <a:buSzPct val="100000"/>
              <a:buFont typeface="Times New Roman" pitchFamily="18" charset="0"/>
              <a:buNone/>
            </a:pPr>
            <a:r>
              <a:rPr lang="en-US" altLang="en-US">
                <a:solidFill>
                  <a:schemeClr val="tx1"/>
                </a:solidFill>
              </a:rPr>
              <a:t>Transitional Words for Expository Paragraph Organizational Patterns</a:t>
            </a:r>
          </a:p>
        </p:txBody>
      </p:sp>
      <p:graphicFrame>
        <p:nvGraphicFramePr>
          <p:cNvPr id="2" name="Group 2"/>
          <p:cNvGraphicFramePr>
            <a:graphicFrameLocks noGrp="1"/>
          </p:cNvGraphicFramePr>
          <p:nvPr/>
        </p:nvGraphicFramePr>
        <p:xfrm>
          <a:off x="457200" y="869950"/>
          <a:ext cx="8458200" cy="5619752"/>
        </p:xfrm>
        <a:graphic>
          <a:graphicData uri="http://schemas.openxmlformats.org/drawingml/2006/table">
            <a:tbl>
              <a:tblPr/>
              <a:tblGrid>
                <a:gridCol w="3200400"/>
                <a:gridCol w="5257800"/>
              </a:tblGrid>
              <a:tr h="932930">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Definition (Description)</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1" i="0" u="none" strike="noStrike" cap="none" normalizeH="0" baseline="0" dirty="0" smtClean="0">
                        <a:ln>
                          <a:noFill/>
                        </a:ln>
                        <a:solidFill>
                          <a:srgbClr val="FFFFFF"/>
                        </a:solidFill>
                        <a:effectLst/>
                        <a:latin typeface="Arial" charset="0"/>
                        <a:cs typeface="Arial" charset="0"/>
                      </a:endParaRP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Genetics </a:t>
                      </a:r>
                      <a:r>
                        <a:rPr kumimoji="0" lang="en-US" sz="1100" b="0" i="1" u="none" strike="noStrike" cap="none" normalizeH="0" baseline="0" dirty="0" smtClean="0">
                          <a:ln>
                            <a:noFill/>
                          </a:ln>
                          <a:solidFill>
                            <a:schemeClr val="tx1"/>
                          </a:solidFill>
                          <a:effectLst/>
                          <a:latin typeface="Arial" charset="0"/>
                          <a:cs typeface="Arial" charset="0"/>
                        </a:rPr>
                        <a:t>is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Government </a:t>
                      </a:r>
                      <a:r>
                        <a:rPr kumimoji="0" lang="en-US" sz="1100" b="0" i="1" u="none" strike="noStrike" cap="none" normalizeH="0" baseline="0" dirty="0" smtClean="0">
                          <a:ln>
                            <a:noFill/>
                          </a:ln>
                          <a:solidFill>
                            <a:schemeClr val="tx1"/>
                          </a:solidFill>
                          <a:effectLst/>
                          <a:latin typeface="Arial" charset="0"/>
                          <a:cs typeface="Arial" charset="0"/>
                        </a:rPr>
                        <a:t>means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Patronage </a:t>
                      </a:r>
                      <a:r>
                        <a:rPr kumimoji="0" lang="en-US" sz="1100" b="0" i="1" u="none" strike="noStrike" cap="none" normalizeH="0" baseline="0" dirty="0" smtClean="0">
                          <a:ln>
                            <a:noFill/>
                          </a:ln>
                          <a:solidFill>
                            <a:schemeClr val="tx1"/>
                          </a:solidFill>
                          <a:effectLst/>
                          <a:latin typeface="Arial" charset="0"/>
                          <a:cs typeface="Arial" charset="0"/>
                        </a:rPr>
                        <a:t>refers to</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Aggression </a:t>
                      </a:r>
                      <a:r>
                        <a:rPr kumimoji="0" lang="en-US" sz="1100" b="0" i="1" u="none" strike="noStrike" cap="none" normalizeH="0" baseline="0" dirty="0" smtClean="0">
                          <a:ln>
                            <a:noFill/>
                          </a:ln>
                          <a:solidFill>
                            <a:schemeClr val="tx1"/>
                          </a:solidFill>
                          <a:effectLst/>
                          <a:latin typeface="Arial" charset="0"/>
                          <a:cs typeface="Arial" charset="0"/>
                        </a:rPr>
                        <a:t>can be defined as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Balance of power </a:t>
                      </a:r>
                      <a:r>
                        <a:rPr kumimoji="0" lang="en-US" sz="1100" b="0" i="1" u="none" strike="noStrike" cap="none" normalizeH="0" baseline="0" dirty="0" smtClean="0">
                          <a:ln>
                            <a:noFill/>
                          </a:ln>
                          <a:solidFill>
                            <a:schemeClr val="tx1"/>
                          </a:solidFill>
                          <a:effectLst/>
                          <a:latin typeface="Arial" charset="0"/>
                          <a:cs typeface="Arial" charset="0"/>
                        </a:rPr>
                        <a:t>also means that</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chemeClr val="bg2">
                        <a:lumMod val="20000"/>
                        <a:lumOff val="80000"/>
                      </a:schemeClr>
                    </a:solidFill>
                  </a:tcPr>
                </a:tc>
              </a:tr>
              <a:tr h="1044772">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Chronology (sequence)</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0" i="0" u="none" strike="noStrike" cap="none" normalizeH="0" baseline="0" dirty="0" smtClean="0">
                        <a:ln>
                          <a:noFill/>
                        </a:ln>
                        <a:solidFill>
                          <a:schemeClr val="tx1"/>
                        </a:solidFill>
                        <a:effectLst/>
                        <a:latin typeface="Arial" charset="0"/>
                        <a:cs typeface="Arial" charset="0"/>
                      </a:endParaRP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1" u="none" strike="noStrike" cap="none" normalizeH="0" baseline="0" dirty="0" smtClean="0">
                          <a:ln>
                            <a:noFill/>
                          </a:ln>
                          <a:solidFill>
                            <a:schemeClr val="tx1"/>
                          </a:solidFill>
                          <a:effectLst/>
                          <a:latin typeface="Arial" charset="0"/>
                          <a:cs typeface="Arial" charset="0"/>
                        </a:rPr>
                        <a:t>in</a:t>
                      </a:r>
                      <a:r>
                        <a:rPr kumimoji="0" lang="en-US" sz="1100" b="0" i="0" u="none" strike="noStrike" cap="none" normalizeH="0" baseline="0" dirty="0" smtClean="0">
                          <a:ln>
                            <a:noFill/>
                          </a:ln>
                          <a:solidFill>
                            <a:schemeClr val="tx1"/>
                          </a:solidFill>
                          <a:effectLst/>
                          <a:latin typeface="Arial" charset="0"/>
                          <a:cs typeface="Arial" charset="0"/>
                        </a:rPr>
                        <a:t> ancient times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1" u="none" strike="noStrike" cap="none" normalizeH="0" baseline="0" dirty="0" smtClean="0">
                          <a:ln>
                            <a:noFill/>
                          </a:ln>
                          <a:solidFill>
                            <a:schemeClr val="tx1"/>
                          </a:solidFill>
                          <a:effectLst/>
                          <a:latin typeface="Arial" charset="0"/>
                          <a:cs typeface="Arial" charset="0"/>
                        </a:rPr>
                        <a:t>At</a:t>
                      </a:r>
                      <a:r>
                        <a:rPr kumimoji="0" lang="en-US" sz="1100" b="0" i="0" u="none" strike="noStrike" cap="none" normalizeH="0" baseline="0" dirty="0" smtClean="0">
                          <a:ln>
                            <a:noFill/>
                          </a:ln>
                          <a:solidFill>
                            <a:schemeClr val="tx1"/>
                          </a:solidFill>
                          <a:effectLst/>
                          <a:latin typeface="Arial" charset="0"/>
                          <a:cs typeface="Arial" charset="0"/>
                        </a:rPr>
                        <a:t> the start of the battle</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1" u="none" strike="noStrike" cap="none" normalizeH="0" baseline="0" dirty="0" smtClean="0">
                          <a:ln>
                            <a:noFill/>
                          </a:ln>
                          <a:solidFill>
                            <a:schemeClr val="tx1"/>
                          </a:solidFill>
                          <a:effectLst/>
                          <a:latin typeface="Arial" charset="0"/>
                          <a:cs typeface="Arial" charset="0"/>
                        </a:rPr>
                        <a:t>On</a:t>
                      </a:r>
                      <a:r>
                        <a:rPr kumimoji="0" lang="en-US" sz="1100" b="0" i="0" u="none" strike="noStrike" cap="none" normalizeH="0" baseline="0" dirty="0" smtClean="0">
                          <a:ln>
                            <a:noFill/>
                          </a:ln>
                          <a:solidFill>
                            <a:schemeClr val="tx1"/>
                          </a:solidFill>
                          <a:effectLst/>
                          <a:latin typeface="Arial" charset="0"/>
                          <a:cs typeface="Arial" charset="0"/>
                        </a:rPr>
                        <a:t> September 12</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The </a:t>
                      </a:r>
                      <a:r>
                        <a:rPr kumimoji="0" lang="en-US" sz="1100" b="0" i="1" u="none" strike="noStrike" cap="none" normalizeH="0" baseline="0" dirty="0" smtClean="0">
                          <a:ln>
                            <a:noFill/>
                          </a:ln>
                          <a:solidFill>
                            <a:schemeClr val="tx1"/>
                          </a:solidFill>
                          <a:effectLst/>
                          <a:latin typeface="Arial" charset="0"/>
                          <a:cs typeface="Arial" charset="0"/>
                        </a:rPr>
                        <a:t>first </a:t>
                      </a:r>
                      <a:r>
                        <a:rPr kumimoji="0" lang="en-US" sz="1100" b="0" i="0" u="none" strike="noStrike" cap="none" normalizeH="0" baseline="0" dirty="0" smtClean="0">
                          <a:ln>
                            <a:noFill/>
                          </a:ln>
                          <a:solidFill>
                            <a:schemeClr val="tx1"/>
                          </a:solidFill>
                          <a:effectLst/>
                          <a:latin typeface="Arial" charset="0"/>
                          <a:cs typeface="Arial" charset="0"/>
                        </a:rPr>
                        <a:t>primate species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Others:</a:t>
                      </a:r>
                      <a:r>
                        <a:rPr kumimoji="0" lang="en-US" sz="1100" b="0" i="1" u="none" strike="noStrike" cap="none" normalizeH="0" baseline="0" dirty="0" smtClean="0">
                          <a:ln>
                            <a:noFill/>
                          </a:ln>
                          <a:solidFill>
                            <a:schemeClr val="tx1"/>
                          </a:solidFill>
                          <a:effectLst/>
                          <a:latin typeface="Arial" charset="0"/>
                          <a:cs typeface="Arial" charset="0"/>
                        </a:rPr>
                        <a:t> then</a:t>
                      </a:r>
                      <a:r>
                        <a:rPr kumimoji="0" lang="en-US" sz="1100" b="0" i="0" u="none" strike="noStrike" cap="none" normalizeH="0" baseline="0" dirty="0" smtClean="0">
                          <a:ln>
                            <a:noFill/>
                          </a:ln>
                          <a:solidFill>
                            <a:schemeClr val="tx1"/>
                          </a:solidFill>
                          <a:effectLst/>
                          <a:latin typeface="Arial" charset="0"/>
                          <a:cs typeface="Arial" charset="0"/>
                        </a:rPr>
                        <a:t>, </a:t>
                      </a:r>
                      <a:r>
                        <a:rPr kumimoji="0" lang="en-US" sz="1100" b="0" i="1" u="none" strike="noStrike" cap="none" normalizeH="0" baseline="0" dirty="0" smtClean="0">
                          <a:ln>
                            <a:noFill/>
                          </a:ln>
                          <a:solidFill>
                            <a:schemeClr val="tx1"/>
                          </a:solidFill>
                          <a:effectLst/>
                          <a:latin typeface="Arial" charset="0"/>
                          <a:cs typeface="Arial" charset="0"/>
                        </a:rPr>
                        <a:t>before, during, by the time, while, afterward, as, after, thereafter, meanwhile, at that point</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r>
              <a:tr h="704666">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Process (sequence)</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1" u="none" strike="noStrike" cap="none" normalizeH="0" baseline="0" dirty="0" smtClean="0">
                          <a:ln>
                            <a:noFill/>
                          </a:ln>
                          <a:solidFill>
                            <a:schemeClr val="tx1"/>
                          </a:solidFill>
                          <a:effectLst/>
                          <a:latin typeface="Arial" charset="0"/>
                          <a:cs typeface="Arial" charset="0"/>
                        </a:rPr>
                        <a:t>then</a:t>
                      </a:r>
                      <a:r>
                        <a:rPr kumimoji="0" lang="en-US" sz="1200" b="0" i="0" u="none" strike="noStrike" cap="none" normalizeH="0" baseline="0" dirty="0" smtClean="0">
                          <a:ln>
                            <a:noFill/>
                          </a:ln>
                          <a:solidFill>
                            <a:schemeClr val="tx1"/>
                          </a:solidFill>
                          <a:effectLst/>
                          <a:latin typeface="Arial" charset="0"/>
                          <a:cs typeface="Arial" charset="0"/>
                        </a:rPr>
                        <a:t>, </a:t>
                      </a:r>
                      <a:r>
                        <a:rPr kumimoji="0" lang="en-US" sz="1200" b="0" i="1" u="none" strike="noStrike" cap="none" normalizeH="0" baseline="0" dirty="0" smtClean="0">
                          <a:ln>
                            <a:noFill/>
                          </a:ln>
                          <a:solidFill>
                            <a:schemeClr val="tx1"/>
                          </a:solidFill>
                          <a:effectLst/>
                          <a:latin typeface="Arial" charset="0"/>
                          <a:cs typeface="Arial" charset="0"/>
                        </a:rPr>
                        <a:t>before, during, by the time, while, afterward, as, after, thereafter, meanwhile, at that point</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0" i="0" u="none" strike="noStrike" cap="none" normalizeH="0" baseline="0" dirty="0" smtClean="0">
                        <a:ln>
                          <a:noFill/>
                        </a:ln>
                        <a:solidFill>
                          <a:srgbClr val="292934"/>
                        </a:solidFill>
                        <a:effectLst/>
                        <a:latin typeface="Arial" charset="0"/>
                        <a:cs typeface="Arial" charset="0"/>
                      </a:endParaRP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r>
              <a:tr h="959682">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Cause and effect</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200" b="0" i="0" u="none" strike="noStrike" cap="none" normalizeH="0" baseline="0" dirty="0" smtClean="0">
                          <a:ln>
                            <a:noFill/>
                          </a:ln>
                          <a:solidFill>
                            <a:srgbClr val="292934"/>
                          </a:solidFill>
                          <a:effectLst/>
                          <a:latin typeface="Arial" charset="0"/>
                          <a:cs typeface="Arial" charset="0"/>
                        </a:rPr>
                        <a:t>Stress </a:t>
                      </a:r>
                      <a:r>
                        <a:rPr kumimoji="0" lang="en-US" sz="1200" b="0" i="1" u="none" strike="noStrike" cap="none" normalizeH="0" baseline="0" dirty="0" smtClean="0">
                          <a:ln>
                            <a:noFill/>
                          </a:ln>
                          <a:solidFill>
                            <a:srgbClr val="292934"/>
                          </a:solidFill>
                          <a:effectLst/>
                          <a:latin typeface="Arial" charset="0"/>
                          <a:cs typeface="Arial" charset="0"/>
                        </a:rPr>
                        <a:t>causes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200" b="0" i="0" u="none" strike="noStrike" cap="none" normalizeH="0" baseline="0" dirty="0" smtClean="0">
                          <a:ln>
                            <a:noFill/>
                          </a:ln>
                          <a:solidFill>
                            <a:srgbClr val="292934"/>
                          </a:solidFill>
                          <a:effectLst/>
                          <a:latin typeface="Arial" charset="0"/>
                          <a:cs typeface="Arial" charset="0"/>
                        </a:rPr>
                        <a:t>Aggression </a:t>
                      </a:r>
                      <a:r>
                        <a:rPr kumimoji="0" lang="en-US" sz="1200" b="0" i="1" u="none" strike="noStrike" cap="none" normalizeH="0" baseline="0" dirty="0" smtClean="0">
                          <a:ln>
                            <a:noFill/>
                          </a:ln>
                          <a:solidFill>
                            <a:srgbClr val="292934"/>
                          </a:solidFill>
                          <a:effectLst/>
                          <a:latin typeface="Arial" charset="0"/>
                          <a:cs typeface="Arial" charset="0"/>
                        </a:rPr>
                        <a:t>creates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200" b="0" i="0" u="none" strike="noStrike" cap="none" normalizeH="0" baseline="0" dirty="0" smtClean="0">
                          <a:ln>
                            <a:noFill/>
                          </a:ln>
                          <a:solidFill>
                            <a:srgbClr val="292934"/>
                          </a:solidFill>
                          <a:effectLst/>
                          <a:latin typeface="Arial" charset="0"/>
                          <a:cs typeface="Arial" charset="0"/>
                        </a:rPr>
                        <a:t>Depression </a:t>
                      </a:r>
                      <a:r>
                        <a:rPr kumimoji="0" lang="en-US" sz="1200" b="0" i="1" u="none" strike="noStrike" cap="none" normalizeH="0" baseline="0" dirty="0" smtClean="0">
                          <a:ln>
                            <a:noFill/>
                          </a:ln>
                          <a:solidFill>
                            <a:srgbClr val="292934"/>
                          </a:solidFill>
                          <a:effectLst/>
                          <a:latin typeface="Arial" charset="0"/>
                          <a:cs typeface="Arial" charset="0"/>
                        </a:rPr>
                        <a:t>leads to</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200" b="0" i="0" u="none" strike="noStrike" cap="none" normalizeH="0" baseline="0" dirty="0" smtClean="0">
                          <a:ln>
                            <a:noFill/>
                          </a:ln>
                          <a:solidFill>
                            <a:srgbClr val="292934"/>
                          </a:solidFill>
                          <a:effectLst/>
                          <a:latin typeface="Arial" charset="0"/>
                          <a:cs typeface="Arial" charset="0"/>
                        </a:rPr>
                        <a:t>Avoidance </a:t>
                      </a:r>
                      <a:r>
                        <a:rPr kumimoji="0" lang="en-US" sz="1200" b="0" i="1" u="none" strike="noStrike" cap="none" normalizeH="0" baseline="0" dirty="0" smtClean="0">
                          <a:ln>
                            <a:noFill/>
                          </a:ln>
                          <a:solidFill>
                            <a:srgbClr val="292934"/>
                          </a:solidFill>
                          <a:effectLst/>
                          <a:latin typeface="Arial" charset="0"/>
                          <a:cs typeface="Arial" charset="0"/>
                        </a:rPr>
                        <a:t>results in</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200" b="0" i="0" u="none" strike="noStrike" cap="none" normalizeH="0" baseline="0" dirty="0" smtClean="0">
                          <a:ln>
                            <a:noFill/>
                          </a:ln>
                          <a:solidFill>
                            <a:srgbClr val="292934"/>
                          </a:solidFill>
                          <a:effectLst/>
                          <a:latin typeface="Arial" charset="0"/>
                          <a:cs typeface="Arial" charset="0"/>
                        </a:rPr>
                        <a:t>Others: </a:t>
                      </a:r>
                      <a:r>
                        <a:rPr kumimoji="0" lang="en-US" sz="1200" b="0" i="1" u="none" strike="noStrike" cap="none" normalizeH="0" baseline="0" dirty="0" smtClean="0">
                          <a:ln>
                            <a:noFill/>
                          </a:ln>
                          <a:solidFill>
                            <a:srgbClr val="292934"/>
                          </a:solidFill>
                          <a:effectLst/>
                          <a:latin typeface="Arial" charset="0"/>
                          <a:cs typeface="Arial" charset="0"/>
                        </a:rPr>
                        <a:t>produces, therefore, consequently, hence, for this reason, since</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r>
              <a:tr h="1044772">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Classification</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There are </a:t>
                      </a:r>
                      <a:r>
                        <a:rPr kumimoji="0" lang="en-US" sz="1100" b="0" i="1" u="none" strike="noStrike" cap="none" normalizeH="0" baseline="0" dirty="0" smtClean="0">
                          <a:ln>
                            <a:noFill/>
                          </a:ln>
                          <a:solidFill>
                            <a:srgbClr val="292934"/>
                          </a:solidFill>
                          <a:effectLst/>
                          <a:latin typeface="Arial" charset="0"/>
                          <a:cs typeface="Arial" charset="0"/>
                        </a:rPr>
                        <a:t>several kinds of</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There are </a:t>
                      </a:r>
                      <a:r>
                        <a:rPr kumimoji="0" lang="en-US" sz="1100" b="0" i="1" u="none" strike="noStrike" cap="none" normalizeH="0" baseline="0" dirty="0" smtClean="0">
                          <a:ln>
                            <a:noFill/>
                          </a:ln>
                          <a:solidFill>
                            <a:srgbClr val="292934"/>
                          </a:solidFill>
                          <a:effectLst/>
                          <a:latin typeface="Arial" charset="0"/>
                          <a:cs typeface="Arial" charset="0"/>
                        </a:rPr>
                        <a:t>numerous types of</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Muscles </a:t>
                      </a:r>
                      <a:r>
                        <a:rPr kumimoji="0" lang="en-US" sz="1100" b="0" i="1" u="none" strike="noStrike" cap="none" normalizeH="0" baseline="0" dirty="0" smtClean="0">
                          <a:ln>
                            <a:noFill/>
                          </a:ln>
                          <a:solidFill>
                            <a:srgbClr val="292934"/>
                          </a:solidFill>
                          <a:effectLst/>
                          <a:latin typeface="Arial" charset="0"/>
                          <a:cs typeface="Arial" charset="0"/>
                        </a:rPr>
                        <a:t>can be classified as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The human skeleton </a:t>
                      </a:r>
                      <a:r>
                        <a:rPr kumimoji="0" lang="en-US" sz="1100" b="0" i="1" u="none" strike="noStrike" cap="none" normalizeH="0" baseline="0" dirty="0" smtClean="0">
                          <a:ln>
                            <a:noFill/>
                          </a:ln>
                          <a:solidFill>
                            <a:srgbClr val="292934"/>
                          </a:solidFill>
                          <a:effectLst/>
                          <a:latin typeface="Arial" charset="0"/>
                          <a:cs typeface="Arial" charset="0"/>
                        </a:rPr>
                        <a:t>is composed of</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1" u="none" strike="noStrike" cap="none" normalizeH="0" baseline="0" dirty="0" smtClean="0">
                          <a:ln>
                            <a:noFill/>
                          </a:ln>
                          <a:solidFill>
                            <a:srgbClr val="292934"/>
                          </a:solidFill>
                          <a:effectLst/>
                          <a:latin typeface="Arial" charset="0"/>
                          <a:cs typeface="Arial" charset="0"/>
                        </a:rPr>
                        <a:t>Another type of</a:t>
                      </a:r>
                      <a:r>
                        <a:rPr kumimoji="0" lang="en-US" sz="1100" b="0" i="0" u="none" strike="noStrike" cap="none" normalizeH="0" baseline="0" dirty="0" smtClean="0">
                          <a:ln>
                            <a:noFill/>
                          </a:ln>
                          <a:solidFill>
                            <a:srgbClr val="292934"/>
                          </a:solidFill>
                          <a:effectLst/>
                          <a:latin typeface="Arial" charset="0"/>
                          <a:cs typeface="Arial" charset="0"/>
                        </a:rPr>
                        <a:t>…..</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1" u="none" strike="noStrike" cap="none" normalizeH="0" baseline="0" dirty="0" smtClean="0">
                          <a:ln>
                            <a:noFill/>
                          </a:ln>
                          <a:solidFill>
                            <a:srgbClr val="292934"/>
                          </a:solidFill>
                          <a:effectLst/>
                          <a:latin typeface="Arial" charset="0"/>
                          <a:cs typeface="Arial" charset="0"/>
                        </a:rPr>
                        <a:t>Finally</a:t>
                      </a:r>
                      <a:r>
                        <a:rPr kumimoji="0" lang="en-US" sz="1100" b="0" i="0" u="none" strike="noStrike" cap="none" normalizeH="0" baseline="0" dirty="0" smtClean="0">
                          <a:ln>
                            <a:noFill/>
                          </a:ln>
                          <a:solidFill>
                            <a:srgbClr val="292934"/>
                          </a:solidFill>
                          <a:effectLst/>
                          <a:latin typeface="Arial" charset="0"/>
                          <a:cs typeface="Arial" charset="0"/>
                        </a:rPr>
                        <a:t>, there is….</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r>
              <a:tr h="932930">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Compare and Contrast</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Contrast: unlike, less…than, contrasted with, differs from, however, on the other hand, as opposed to</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Compare: similarities between, like…., both, resembles, in a like manner, similarly, likewise, in the same way</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r>
            </a:tbl>
          </a:graphicData>
        </a:graphic>
      </p:graphicFrame>
    </p:spTree>
    <p:extLst>
      <p:ext uri="{BB962C8B-B14F-4D97-AF65-F5344CB8AC3E}">
        <p14:creationId xmlns:p14="http://schemas.microsoft.com/office/powerpoint/2010/main" val="13469757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457200"/>
            <a:ext cx="8228013" cy="989013"/>
          </a:xfrm>
        </p:spPr>
        <p:txBody>
          <a:bodyPr/>
          <a:lstStyle/>
          <a:p>
            <a:r>
              <a:rPr lang="en-US" altLang="en-US" smtClean="0"/>
              <a:t>Topic: Football</a:t>
            </a:r>
          </a:p>
        </p:txBody>
      </p:sp>
      <p:sp>
        <p:nvSpPr>
          <p:cNvPr id="29699" name="Content Placeholder 2"/>
          <p:cNvSpPr>
            <a:spLocks noGrp="1"/>
          </p:cNvSpPr>
          <p:nvPr>
            <p:ph idx="1"/>
          </p:nvPr>
        </p:nvSpPr>
        <p:spPr>
          <a:xfrm>
            <a:off x="152400" y="1371600"/>
            <a:ext cx="8839200" cy="5257800"/>
          </a:xfrm>
        </p:spPr>
        <p:txBody>
          <a:bodyPr/>
          <a:lstStyle/>
          <a:p>
            <a:r>
              <a:rPr lang="en-US" altLang="en-US" smtClean="0"/>
              <a:t>Organizational pattern?</a:t>
            </a:r>
          </a:p>
          <a:p>
            <a:r>
              <a:rPr lang="en-US" altLang="en-US" smtClean="0"/>
              <a:t>Transitions?</a:t>
            </a:r>
          </a:p>
          <a:p>
            <a:r>
              <a:rPr lang="en-US" altLang="en-US" smtClean="0"/>
              <a:t>Topic sentence?</a:t>
            </a:r>
          </a:p>
          <a:p>
            <a:r>
              <a:rPr lang="en-US" altLang="en-US" smtClean="0"/>
              <a:t>Football is the king of the American sports, but even it has many different variations for all ages and skill levels. Students routinely play “touch” football, which is a safer version of the game with little contact. In addition, flags are sometimes used to simulate tackles in organized football games, thus coining the phrase “flag football.” “Air Force” football is another type of game that blends ultimate frisbee with football to create a non-stop, football experience that helps improve cardiovascular fitness. Finally, there is a type called “powder-puff” football, which is played only by women.</a:t>
            </a:r>
          </a:p>
        </p:txBody>
      </p:sp>
    </p:spTree>
    <p:extLst>
      <p:ext uri="{BB962C8B-B14F-4D97-AF65-F5344CB8AC3E}">
        <p14:creationId xmlns:p14="http://schemas.microsoft.com/office/powerpoint/2010/main" val="1495059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Closure: Transitions = Organization</a:t>
            </a:r>
          </a:p>
        </p:txBody>
      </p:sp>
      <p:sp>
        <p:nvSpPr>
          <p:cNvPr id="3" name="Content Placeholder 2"/>
          <p:cNvSpPr>
            <a:spLocks noGrp="1"/>
          </p:cNvSpPr>
          <p:nvPr>
            <p:ph idx="1"/>
          </p:nvPr>
        </p:nvSpPr>
        <p:spPr>
          <a:xfrm>
            <a:off x="457200" y="1447800"/>
            <a:ext cx="8228013" cy="5027613"/>
          </a:xfrm>
        </p:spPr>
        <p:txBody>
          <a:bodyPr/>
          <a:lstStyle/>
          <a:p>
            <a:pPr>
              <a:defRPr/>
            </a:pPr>
            <a:r>
              <a:rPr lang="en-US" dirty="0" smtClean="0"/>
              <a:t>Which organizational pattern would utilize the following transitional words?</a:t>
            </a:r>
          </a:p>
          <a:p>
            <a:pPr marL="457200" indent="-457200">
              <a:buFont typeface="Times New Roman" pitchFamily="18" charset="0"/>
              <a:buAutoNum type="arabicPeriod"/>
              <a:defRPr/>
            </a:pPr>
            <a:r>
              <a:rPr lang="en-US" sz="3600" i="1" dirty="0" smtClean="0"/>
              <a:t>In, at, first</a:t>
            </a:r>
          </a:p>
          <a:p>
            <a:pPr marL="457200" indent="-457200">
              <a:buFont typeface="Times New Roman" pitchFamily="18" charset="0"/>
              <a:buAutoNum type="arabicPeriod"/>
              <a:defRPr/>
            </a:pPr>
            <a:r>
              <a:rPr lang="en-US" sz="3600" i="1" dirty="0" smtClean="0"/>
              <a:t>Leads to, results in, creates</a:t>
            </a:r>
          </a:p>
          <a:p>
            <a:pPr marL="457200" indent="-457200">
              <a:buFont typeface="Times New Roman" pitchFamily="18" charset="0"/>
              <a:buAutoNum type="arabicPeriod"/>
              <a:defRPr/>
            </a:pPr>
            <a:r>
              <a:rPr lang="en-US" sz="3600" i="1" dirty="0" smtClean="0"/>
              <a:t>Several kinds of, another type of</a:t>
            </a:r>
          </a:p>
          <a:p>
            <a:pPr marL="457200" indent="-457200">
              <a:buFont typeface="Times New Roman" pitchFamily="18" charset="0"/>
              <a:buAutoNum type="arabicPeriod"/>
              <a:defRPr/>
            </a:pPr>
            <a:r>
              <a:rPr lang="en-US" sz="3600" i="1" dirty="0" smtClean="0"/>
              <a:t>Means, refers to, is</a:t>
            </a:r>
          </a:p>
          <a:p>
            <a:pPr marL="457200" indent="-457200">
              <a:buFont typeface="Times New Roman" pitchFamily="18" charset="0"/>
              <a:buAutoNum type="arabicPeriod"/>
              <a:defRPr/>
            </a:pPr>
            <a:r>
              <a:rPr lang="en-US" sz="3600" i="1" dirty="0" smtClean="0"/>
              <a:t>Then, before, doing, after, as</a:t>
            </a:r>
          </a:p>
          <a:p>
            <a:pPr marL="457200" indent="-457200">
              <a:buFont typeface="Times New Roman" pitchFamily="18" charset="0"/>
              <a:buAutoNum type="arabicPeriod"/>
              <a:defRPr/>
            </a:pPr>
            <a:r>
              <a:rPr lang="en-US" sz="3600" i="1" dirty="0" smtClean="0"/>
              <a:t>Unlike, on the other hand, similarly</a:t>
            </a:r>
          </a:p>
          <a:p>
            <a:pPr marL="0" indent="0">
              <a:defRPr/>
            </a:pPr>
            <a:r>
              <a:rPr lang="en-US" sz="3600" b="1" dirty="0" smtClean="0"/>
              <a:t>Homework: Drafts Due Tomorrow!!</a:t>
            </a:r>
          </a:p>
          <a:p>
            <a:pPr marL="457200" indent="-457200">
              <a:buFont typeface="Times New Roman" pitchFamily="18" charset="0"/>
              <a:buAutoNum type="arabicPeriod"/>
              <a:defRPr/>
            </a:pPr>
            <a:endParaRPr lang="en-US" i="1" dirty="0" smtClean="0"/>
          </a:p>
          <a:p>
            <a:pPr marL="457200" indent="-457200">
              <a:buFont typeface="Times New Roman" pitchFamily="18" charset="0"/>
              <a:buAutoNum type="arabicPeriod"/>
              <a:defRPr/>
            </a:pPr>
            <a:endParaRPr lang="en-US" i="1" dirty="0" smtClean="0"/>
          </a:p>
          <a:p>
            <a:pPr marL="457200" indent="-457200">
              <a:buFont typeface="Times New Roman" pitchFamily="18" charset="0"/>
              <a:buAutoNum type="arabicPeriod"/>
              <a:defRPr/>
            </a:pPr>
            <a:endParaRPr lang="en-US" i="1" dirty="0"/>
          </a:p>
        </p:txBody>
      </p:sp>
    </p:spTree>
    <p:extLst>
      <p:ext uri="{BB962C8B-B14F-4D97-AF65-F5344CB8AC3E}">
        <p14:creationId xmlns:p14="http://schemas.microsoft.com/office/powerpoint/2010/main" val="2814575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nvGraphicFramePr>
        <p:xfrm>
          <a:off x="457200" y="1295400"/>
          <a:ext cx="8458200" cy="5207000"/>
        </p:xfrm>
        <a:graphic>
          <a:graphicData uri="http://schemas.openxmlformats.org/drawingml/2006/table">
            <a:tbl>
              <a:tblPr/>
              <a:tblGrid>
                <a:gridCol w="4038600"/>
                <a:gridCol w="4419600"/>
              </a:tblGrid>
              <a:tr h="933519">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Definition (Description)</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1" i="0" u="none" strike="noStrike" cap="none" normalizeH="0" baseline="0" dirty="0" smtClean="0">
                        <a:ln>
                          <a:noFill/>
                        </a:ln>
                        <a:solidFill>
                          <a:srgbClr val="FFFFFF"/>
                        </a:solidFill>
                        <a:effectLst/>
                        <a:latin typeface="Arial" charset="0"/>
                        <a:cs typeface="Arial" charset="0"/>
                      </a:endParaRP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100" b="0" i="1" u="none" strike="noStrike" cap="none" normalizeH="0" baseline="0" dirty="0" smtClean="0">
                        <a:ln>
                          <a:noFill/>
                        </a:ln>
                        <a:solidFill>
                          <a:schemeClr val="tx1"/>
                        </a:solidFill>
                        <a:effectLst/>
                        <a:latin typeface="Arial" charset="0"/>
                        <a:cs typeface="Arial" charset="0"/>
                      </a:endParaRP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chemeClr val="bg2">
                        <a:lumMod val="20000"/>
                        <a:lumOff val="80000"/>
                      </a:schemeClr>
                    </a:solidFill>
                  </a:tcPr>
                </a:tc>
              </a:tr>
              <a:tr h="933519">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Chronology (sequence)</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0" i="0" u="none" strike="noStrike" cap="none" normalizeH="0" baseline="0" dirty="0" smtClean="0">
                        <a:ln>
                          <a:noFill/>
                        </a:ln>
                        <a:solidFill>
                          <a:schemeClr val="tx1"/>
                        </a:solidFill>
                        <a:effectLst/>
                        <a:latin typeface="Arial" charset="0"/>
                        <a:cs typeface="Arial" charset="0"/>
                      </a:endParaRP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100" b="0" i="1" u="none" strike="noStrike" cap="none" normalizeH="0" baseline="0" dirty="0" smtClean="0">
                        <a:ln>
                          <a:noFill/>
                        </a:ln>
                        <a:solidFill>
                          <a:schemeClr val="tx1"/>
                        </a:solidFill>
                        <a:effectLst/>
                        <a:latin typeface="Arial" charset="0"/>
                        <a:cs typeface="Arial" charset="0"/>
                      </a:endParaRP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r>
              <a:tr h="539405">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Process (sequence)</a:t>
                      </a: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0" i="0" u="none" strike="noStrike" cap="none" normalizeH="0" baseline="0" dirty="0" smtClean="0">
                        <a:ln>
                          <a:noFill/>
                        </a:ln>
                        <a:solidFill>
                          <a:srgbClr val="292934"/>
                        </a:solidFill>
                        <a:effectLst/>
                        <a:latin typeface="Arial" charset="0"/>
                        <a:cs typeface="Arial" charset="0"/>
                      </a:endParaRP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r>
              <a:tr h="933519">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Cause and effect</a:t>
                      </a: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200" b="0" i="1" u="none" strike="noStrike" cap="none" normalizeH="0" baseline="0" dirty="0" smtClean="0">
                        <a:ln>
                          <a:noFill/>
                        </a:ln>
                        <a:solidFill>
                          <a:srgbClr val="292934"/>
                        </a:solidFill>
                        <a:effectLst/>
                        <a:latin typeface="Arial" charset="0"/>
                        <a:cs typeface="Arial" charset="0"/>
                      </a:endParaRP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r>
              <a:tr h="933519">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Classification</a:t>
                      </a: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100" b="0" i="0" u="none" strike="noStrike" cap="none" normalizeH="0" baseline="0" dirty="0" smtClean="0">
                        <a:ln>
                          <a:noFill/>
                        </a:ln>
                        <a:solidFill>
                          <a:srgbClr val="292934"/>
                        </a:solidFill>
                        <a:effectLst/>
                        <a:latin typeface="Arial" charset="0"/>
                        <a:cs typeface="Arial" charset="0"/>
                      </a:endParaRP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r>
              <a:tr h="933519">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Compare and Contrast</a:t>
                      </a: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100" b="0" i="0" u="none" strike="noStrike" cap="none" normalizeH="0" baseline="0" dirty="0" smtClean="0">
                        <a:ln>
                          <a:noFill/>
                        </a:ln>
                        <a:solidFill>
                          <a:srgbClr val="292934"/>
                        </a:solidFill>
                        <a:effectLst/>
                        <a:latin typeface="Arial" charset="0"/>
                        <a:cs typeface="Arial" charset="0"/>
                      </a:endParaRPr>
                    </a:p>
                  </a:txBody>
                  <a:tcPr marL="90000" marR="90000" marT="62681" marB="46803"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r>
            </a:tbl>
          </a:graphicData>
        </a:graphic>
      </p:graphicFrame>
      <p:sp>
        <p:nvSpPr>
          <p:cNvPr id="17433" name="TextBox 4"/>
          <p:cNvSpPr txBox="1">
            <a:spLocks noChangeArrowheads="1"/>
          </p:cNvSpPr>
          <p:nvPr/>
        </p:nvSpPr>
        <p:spPr bwMode="auto">
          <a:xfrm>
            <a:off x="457200" y="381000"/>
            <a:ext cx="8305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Clr>
                <a:srgbClr val="000000"/>
              </a:buClr>
              <a:buSzPct val="100000"/>
              <a:buFont typeface="Times New Roman" pitchFamily="18" charset="0"/>
              <a:buNone/>
            </a:pPr>
            <a:r>
              <a:rPr lang="en-US" altLang="en-US" sz="2400">
                <a:solidFill>
                  <a:srgbClr val="FF0000"/>
                </a:solidFill>
              </a:rPr>
              <a:t>You have five minutes to get with your group and finish this table in your learning log.</a:t>
            </a:r>
          </a:p>
        </p:txBody>
      </p:sp>
    </p:spTree>
    <p:extLst>
      <p:ext uri="{BB962C8B-B14F-4D97-AF65-F5344CB8AC3E}">
        <p14:creationId xmlns:p14="http://schemas.microsoft.com/office/powerpoint/2010/main" val="2419240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Today’s Objective (</a:t>
            </a:r>
            <a:r>
              <a:rPr lang="en-US" altLang="en-US" dirty="0" smtClean="0"/>
              <a:t>9/18)</a:t>
            </a:r>
            <a:endParaRPr lang="en-US" altLang="en-US" dirty="0" smtClean="0"/>
          </a:p>
        </p:txBody>
      </p:sp>
      <p:sp>
        <p:nvSpPr>
          <p:cNvPr id="18435" name="Content Placeholder 2"/>
          <p:cNvSpPr>
            <a:spLocks noGrp="1"/>
          </p:cNvSpPr>
          <p:nvPr>
            <p:ph idx="1"/>
          </p:nvPr>
        </p:nvSpPr>
        <p:spPr/>
        <p:txBody>
          <a:bodyPr/>
          <a:lstStyle/>
          <a:p>
            <a:r>
              <a:rPr lang="en-US" altLang="en-US" sz="4400" smtClean="0"/>
              <a:t>1. Review six major expository text organizational patterns. </a:t>
            </a:r>
          </a:p>
          <a:p>
            <a:r>
              <a:rPr lang="en-US" altLang="en-US" sz="4400" smtClean="0"/>
              <a:t>2. Construct topic sentences that will build into expository paragraphs.</a:t>
            </a:r>
          </a:p>
        </p:txBody>
      </p:sp>
    </p:spTree>
    <p:extLst>
      <p:ext uri="{BB962C8B-B14F-4D97-AF65-F5344CB8AC3E}">
        <p14:creationId xmlns:p14="http://schemas.microsoft.com/office/powerpoint/2010/main" val="3706176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Assignment</a:t>
            </a:r>
          </a:p>
        </p:txBody>
      </p:sp>
      <p:sp>
        <p:nvSpPr>
          <p:cNvPr id="3" name="Content Placeholder 2"/>
          <p:cNvSpPr>
            <a:spLocks noGrp="1"/>
          </p:cNvSpPr>
          <p:nvPr>
            <p:ph idx="1"/>
          </p:nvPr>
        </p:nvSpPr>
        <p:spPr>
          <a:xfrm>
            <a:off x="152400" y="1600200"/>
            <a:ext cx="8532813" cy="4953000"/>
          </a:xfrm>
        </p:spPr>
        <p:txBody>
          <a:bodyPr>
            <a:normAutofit fontScale="92500" lnSpcReduction="10000"/>
          </a:bodyPr>
          <a:lstStyle/>
          <a:p>
            <a:pPr marL="457200" indent="-457200">
              <a:buFont typeface="Times New Roman" pitchFamily="18" charset="0"/>
              <a:buAutoNum type="arabicPeriod"/>
              <a:defRPr/>
            </a:pPr>
            <a:r>
              <a:rPr lang="en-US" sz="3200" dirty="0" smtClean="0"/>
              <a:t>Pick a topic (one that you are very familiar with).</a:t>
            </a:r>
          </a:p>
          <a:p>
            <a:pPr marL="457200" indent="-457200">
              <a:buFont typeface="Times New Roman" pitchFamily="18" charset="0"/>
              <a:buAutoNum type="arabicPeriod"/>
              <a:defRPr/>
            </a:pPr>
            <a:r>
              <a:rPr lang="en-US" sz="3200" dirty="0" smtClean="0"/>
              <a:t>Create an expository essay about the topic.</a:t>
            </a:r>
          </a:p>
          <a:p>
            <a:pPr marL="457200" indent="-457200">
              <a:buFont typeface="Times New Roman" pitchFamily="18" charset="0"/>
              <a:buAutoNum type="arabicPeriod"/>
              <a:defRPr/>
            </a:pPr>
            <a:r>
              <a:rPr lang="en-US" sz="3200" dirty="0" smtClean="0"/>
              <a:t>Use the six different organizational patterns to write about your topic.</a:t>
            </a:r>
          </a:p>
          <a:p>
            <a:pPr marL="457200" indent="-457200">
              <a:buFont typeface="Times New Roman" pitchFamily="18" charset="0"/>
              <a:buAutoNum type="arabicPeriod"/>
              <a:defRPr/>
            </a:pPr>
            <a:r>
              <a:rPr lang="en-US" sz="3200" dirty="0" smtClean="0"/>
              <a:t>Use appropriate transitional phrases for each organizational pattern.</a:t>
            </a:r>
          </a:p>
          <a:p>
            <a:pPr marL="457200" indent="-457200">
              <a:buFont typeface="Times New Roman" pitchFamily="18" charset="0"/>
              <a:buAutoNum type="arabicPeriod"/>
              <a:defRPr/>
            </a:pPr>
            <a:r>
              <a:rPr lang="en-US" sz="3200" dirty="0" smtClean="0"/>
              <a:t>Write 5-7 supporting details for each paragraph.</a:t>
            </a:r>
          </a:p>
          <a:p>
            <a:pPr marL="457200" indent="-457200">
              <a:buFont typeface="Times New Roman" pitchFamily="18" charset="0"/>
              <a:buAutoNum type="arabicPeriod"/>
              <a:defRPr/>
            </a:pPr>
            <a:r>
              <a:rPr lang="en-US" sz="3200" dirty="0" smtClean="0"/>
              <a:t>Correctly utilize at least one comma rule per paragraph.</a:t>
            </a:r>
          </a:p>
          <a:p>
            <a:pPr marL="0" indent="0">
              <a:defRPr/>
            </a:pPr>
            <a:endParaRPr lang="en-US" dirty="0"/>
          </a:p>
        </p:txBody>
      </p:sp>
    </p:spTree>
    <p:extLst>
      <p:ext uri="{BB962C8B-B14F-4D97-AF65-F5344CB8AC3E}">
        <p14:creationId xmlns:p14="http://schemas.microsoft.com/office/powerpoint/2010/main" val="1772889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Today’s classwork/homework</a:t>
            </a:r>
          </a:p>
        </p:txBody>
      </p:sp>
      <p:sp>
        <p:nvSpPr>
          <p:cNvPr id="20483" name="Content Placeholder 2"/>
          <p:cNvSpPr>
            <a:spLocks noGrp="1"/>
          </p:cNvSpPr>
          <p:nvPr>
            <p:ph idx="1"/>
          </p:nvPr>
        </p:nvSpPr>
        <p:spPr/>
        <p:txBody>
          <a:bodyPr/>
          <a:lstStyle/>
          <a:p>
            <a:r>
              <a:rPr lang="en-US" altLang="en-US" dirty="0" smtClean="0"/>
              <a:t>Pick a topic you are familiar with.</a:t>
            </a:r>
          </a:p>
          <a:p>
            <a:endParaRPr lang="en-US" altLang="en-US" dirty="0" smtClean="0"/>
          </a:p>
          <a:p>
            <a:r>
              <a:rPr lang="en-US" altLang="en-US" dirty="0" smtClean="0"/>
              <a:t>Write your TOPIC SENTENCE for each of your expository paragraphs. Your topic sentence should fit the organization pattern for that particular paragraph</a:t>
            </a:r>
            <a:r>
              <a:rPr lang="en-US" altLang="en-US" dirty="0" smtClean="0"/>
              <a:t>.</a:t>
            </a:r>
          </a:p>
          <a:p>
            <a:endParaRPr lang="en-US" altLang="en-US" dirty="0" smtClean="0"/>
          </a:p>
          <a:p>
            <a:r>
              <a:rPr lang="en-US" altLang="en-US" dirty="0" smtClean="0"/>
              <a:t>Make a list of possible supporting details under each topic sentence.</a:t>
            </a:r>
            <a:endParaRPr lang="en-US" altLang="en-US" dirty="0" smtClean="0"/>
          </a:p>
          <a:p>
            <a:endParaRPr lang="en-US" altLang="en-US" dirty="0" smtClean="0"/>
          </a:p>
        </p:txBody>
      </p:sp>
    </p:spTree>
    <p:extLst>
      <p:ext uri="{BB962C8B-B14F-4D97-AF65-F5344CB8AC3E}">
        <p14:creationId xmlns:p14="http://schemas.microsoft.com/office/powerpoint/2010/main" val="627185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457200" y="381000"/>
            <a:ext cx="82296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1" hangingPunct="1">
              <a:buClr>
                <a:srgbClr val="000000"/>
              </a:buClr>
              <a:buSzPct val="100000"/>
              <a:buFont typeface="Times New Roman" pitchFamily="18" charset="0"/>
              <a:buNone/>
            </a:pPr>
            <a:r>
              <a:rPr lang="en-US" altLang="en-US">
                <a:solidFill>
                  <a:schemeClr val="tx1"/>
                </a:solidFill>
              </a:rPr>
              <a:t>Transitional Words for Expository Paragraph Organizational Patterns</a:t>
            </a:r>
          </a:p>
        </p:txBody>
      </p:sp>
      <p:graphicFrame>
        <p:nvGraphicFramePr>
          <p:cNvPr id="2" name="Group 2"/>
          <p:cNvGraphicFramePr>
            <a:graphicFrameLocks noGrp="1"/>
          </p:cNvGraphicFramePr>
          <p:nvPr/>
        </p:nvGraphicFramePr>
        <p:xfrm>
          <a:off x="457200" y="869950"/>
          <a:ext cx="8458200" cy="5619752"/>
        </p:xfrm>
        <a:graphic>
          <a:graphicData uri="http://schemas.openxmlformats.org/drawingml/2006/table">
            <a:tbl>
              <a:tblPr/>
              <a:tblGrid>
                <a:gridCol w="3200400"/>
                <a:gridCol w="5257800"/>
              </a:tblGrid>
              <a:tr h="932930">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Definition (Description)</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1" i="0" u="none" strike="noStrike" cap="none" normalizeH="0" baseline="0" dirty="0" smtClean="0">
                        <a:ln>
                          <a:noFill/>
                        </a:ln>
                        <a:solidFill>
                          <a:srgbClr val="FFFFFF"/>
                        </a:solidFill>
                        <a:effectLst/>
                        <a:latin typeface="Arial" charset="0"/>
                        <a:cs typeface="Arial" charset="0"/>
                      </a:endParaRP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Genetics </a:t>
                      </a:r>
                      <a:r>
                        <a:rPr kumimoji="0" lang="en-US" sz="1100" b="0" i="1" u="none" strike="noStrike" cap="none" normalizeH="0" baseline="0" dirty="0" smtClean="0">
                          <a:ln>
                            <a:noFill/>
                          </a:ln>
                          <a:solidFill>
                            <a:schemeClr val="tx1"/>
                          </a:solidFill>
                          <a:effectLst/>
                          <a:latin typeface="Arial" charset="0"/>
                          <a:cs typeface="Arial" charset="0"/>
                        </a:rPr>
                        <a:t>is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Government </a:t>
                      </a:r>
                      <a:r>
                        <a:rPr kumimoji="0" lang="en-US" sz="1100" b="0" i="1" u="none" strike="noStrike" cap="none" normalizeH="0" baseline="0" dirty="0" smtClean="0">
                          <a:ln>
                            <a:noFill/>
                          </a:ln>
                          <a:solidFill>
                            <a:schemeClr val="tx1"/>
                          </a:solidFill>
                          <a:effectLst/>
                          <a:latin typeface="Arial" charset="0"/>
                          <a:cs typeface="Arial" charset="0"/>
                        </a:rPr>
                        <a:t>means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Patronage </a:t>
                      </a:r>
                      <a:r>
                        <a:rPr kumimoji="0" lang="en-US" sz="1100" b="0" i="1" u="none" strike="noStrike" cap="none" normalizeH="0" baseline="0" dirty="0" smtClean="0">
                          <a:ln>
                            <a:noFill/>
                          </a:ln>
                          <a:solidFill>
                            <a:schemeClr val="tx1"/>
                          </a:solidFill>
                          <a:effectLst/>
                          <a:latin typeface="Arial" charset="0"/>
                          <a:cs typeface="Arial" charset="0"/>
                        </a:rPr>
                        <a:t>refers to</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Aggression </a:t>
                      </a:r>
                      <a:r>
                        <a:rPr kumimoji="0" lang="en-US" sz="1100" b="0" i="1" u="none" strike="noStrike" cap="none" normalizeH="0" baseline="0" dirty="0" smtClean="0">
                          <a:ln>
                            <a:noFill/>
                          </a:ln>
                          <a:solidFill>
                            <a:schemeClr val="tx1"/>
                          </a:solidFill>
                          <a:effectLst/>
                          <a:latin typeface="Arial" charset="0"/>
                          <a:cs typeface="Arial" charset="0"/>
                        </a:rPr>
                        <a:t>can be defined as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Balance of power </a:t>
                      </a:r>
                      <a:r>
                        <a:rPr kumimoji="0" lang="en-US" sz="1100" b="0" i="1" u="none" strike="noStrike" cap="none" normalizeH="0" baseline="0" dirty="0" smtClean="0">
                          <a:ln>
                            <a:noFill/>
                          </a:ln>
                          <a:solidFill>
                            <a:schemeClr val="tx1"/>
                          </a:solidFill>
                          <a:effectLst/>
                          <a:latin typeface="Arial" charset="0"/>
                          <a:cs typeface="Arial" charset="0"/>
                        </a:rPr>
                        <a:t>also means that</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chemeClr val="bg2">
                        <a:lumMod val="20000"/>
                        <a:lumOff val="80000"/>
                      </a:schemeClr>
                    </a:solidFill>
                  </a:tcPr>
                </a:tc>
              </a:tr>
              <a:tr h="1044772">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Chronology (sequence)</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0" i="0" u="none" strike="noStrike" cap="none" normalizeH="0" baseline="0" dirty="0" smtClean="0">
                        <a:ln>
                          <a:noFill/>
                        </a:ln>
                        <a:solidFill>
                          <a:schemeClr val="tx1"/>
                        </a:solidFill>
                        <a:effectLst/>
                        <a:latin typeface="Arial" charset="0"/>
                        <a:cs typeface="Arial" charset="0"/>
                      </a:endParaRP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1" u="none" strike="noStrike" cap="none" normalizeH="0" baseline="0" dirty="0" smtClean="0">
                          <a:ln>
                            <a:noFill/>
                          </a:ln>
                          <a:solidFill>
                            <a:schemeClr val="tx1"/>
                          </a:solidFill>
                          <a:effectLst/>
                          <a:latin typeface="Arial" charset="0"/>
                          <a:cs typeface="Arial" charset="0"/>
                        </a:rPr>
                        <a:t>in</a:t>
                      </a:r>
                      <a:r>
                        <a:rPr kumimoji="0" lang="en-US" sz="1100" b="0" i="0" u="none" strike="noStrike" cap="none" normalizeH="0" baseline="0" dirty="0" smtClean="0">
                          <a:ln>
                            <a:noFill/>
                          </a:ln>
                          <a:solidFill>
                            <a:schemeClr val="tx1"/>
                          </a:solidFill>
                          <a:effectLst/>
                          <a:latin typeface="Arial" charset="0"/>
                          <a:cs typeface="Arial" charset="0"/>
                        </a:rPr>
                        <a:t> ancient times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1" u="none" strike="noStrike" cap="none" normalizeH="0" baseline="0" dirty="0" smtClean="0">
                          <a:ln>
                            <a:noFill/>
                          </a:ln>
                          <a:solidFill>
                            <a:schemeClr val="tx1"/>
                          </a:solidFill>
                          <a:effectLst/>
                          <a:latin typeface="Arial" charset="0"/>
                          <a:cs typeface="Arial" charset="0"/>
                        </a:rPr>
                        <a:t>At</a:t>
                      </a:r>
                      <a:r>
                        <a:rPr kumimoji="0" lang="en-US" sz="1100" b="0" i="0" u="none" strike="noStrike" cap="none" normalizeH="0" baseline="0" dirty="0" smtClean="0">
                          <a:ln>
                            <a:noFill/>
                          </a:ln>
                          <a:solidFill>
                            <a:schemeClr val="tx1"/>
                          </a:solidFill>
                          <a:effectLst/>
                          <a:latin typeface="Arial" charset="0"/>
                          <a:cs typeface="Arial" charset="0"/>
                        </a:rPr>
                        <a:t> the start of the battle</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1" u="none" strike="noStrike" cap="none" normalizeH="0" baseline="0" dirty="0" smtClean="0">
                          <a:ln>
                            <a:noFill/>
                          </a:ln>
                          <a:solidFill>
                            <a:schemeClr val="tx1"/>
                          </a:solidFill>
                          <a:effectLst/>
                          <a:latin typeface="Arial" charset="0"/>
                          <a:cs typeface="Arial" charset="0"/>
                        </a:rPr>
                        <a:t>On</a:t>
                      </a:r>
                      <a:r>
                        <a:rPr kumimoji="0" lang="en-US" sz="1100" b="0" i="0" u="none" strike="noStrike" cap="none" normalizeH="0" baseline="0" dirty="0" smtClean="0">
                          <a:ln>
                            <a:noFill/>
                          </a:ln>
                          <a:solidFill>
                            <a:schemeClr val="tx1"/>
                          </a:solidFill>
                          <a:effectLst/>
                          <a:latin typeface="Arial" charset="0"/>
                          <a:cs typeface="Arial" charset="0"/>
                        </a:rPr>
                        <a:t> September 12</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The </a:t>
                      </a:r>
                      <a:r>
                        <a:rPr kumimoji="0" lang="en-US" sz="1100" b="0" i="1" u="none" strike="noStrike" cap="none" normalizeH="0" baseline="0" dirty="0" smtClean="0">
                          <a:ln>
                            <a:noFill/>
                          </a:ln>
                          <a:solidFill>
                            <a:schemeClr val="tx1"/>
                          </a:solidFill>
                          <a:effectLst/>
                          <a:latin typeface="Arial" charset="0"/>
                          <a:cs typeface="Arial" charset="0"/>
                        </a:rPr>
                        <a:t>first </a:t>
                      </a:r>
                      <a:r>
                        <a:rPr kumimoji="0" lang="en-US" sz="1100" b="0" i="0" u="none" strike="noStrike" cap="none" normalizeH="0" baseline="0" dirty="0" smtClean="0">
                          <a:ln>
                            <a:noFill/>
                          </a:ln>
                          <a:solidFill>
                            <a:schemeClr val="tx1"/>
                          </a:solidFill>
                          <a:effectLst/>
                          <a:latin typeface="Arial" charset="0"/>
                          <a:cs typeface="Arial" charset="0"/>
                        </a:rPr>
                        <a:t>primate species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chemeClr val="tx1"/>
                          </a:solidFill>
                          <a:effectLst/>
                          <a:latin typeface="Arial" charset="0"/>
                          <a:cs typeface="Arial" charset="0"/>
                        </a:rPr>
                        <a:t>Others:</a:t>
                      </a:r>
                      <a:r>
                        <a:rPr kumimoji="0" lang="en-US" sz="1100" b="0" i="1" u="none" strike="noStrike" cap="none" normalizeH="0" baseline="0" dirty="0" smtClean="0">
                          <a:ln>
                            <a:noFill/>
                          </a:ln>
                          <a:solidFill>
                            <a:schemeClr val="tx1"/>
                          </a:solidFill>
                          <a:effectLst/>
                          <a:latin typeface="Arial" charset="0"/>
                          <a:cs typeface="Arial" charset="0"/>
                        </a:rPr>
                        <a:t> then</a:t>
                      </a:r>
                      <a:r>
                        <a:rPr kumimoji="0" lang="en-US" sz="1100" b="0" i="0" u="none" strike="noStrike" cap="none" normalizeH="0" baseline="0" dirty="0" smtClean="0">
                          <a:ln>
                            <a:noFill/>
                          </a:ln>
                          <a:solidFill>
                            <a:schemeClr val="tx1"/>
                          </a:solidFill>
                          <a:effectLst/>
                          <a:latin typeface="Arial" charset="0"/>
                          <a:cs typeface="Arial" charset="0"/>
                        </a:rPr>
                        <a:t>, </a:t>
                      </a:r>
                      <a:r>
                        <a:rPr kumimoji="0" lang="en-US" sz="1100" b="0" i="1" u="none" strike="noStrike" cap="none" normalizeH="0" baseline="0" dirty="0" smtClean="0">
                          <a:ln>
                            <a:noFill/>
                          </a:ln>
                          <a:solidFill>
                            <a:schemeClr val="tx1"/>
                          </a:solidFill>
                          <a:effectLst/>
                          <a:latin typeface="Arial" charset="0"/>
                          <a:cs typeface="Arial" charset="0"/>
                        </a:rPr>
                        <a:t>before, during, by the time, while, afterward, as, after, thereafter, meanwhile, at that point</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r>
              <a:tr h="704666">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Process (sequence)</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1" u="none" strike="noStrike" cap="none" normalizeH="0" baseline="0" dirty="0" smtClean="0">
                          <a:ln>
                            <a:noFill/>
                          </a:ln>
                          <a:solidFill>
                            <a:schemeClr val="tx1"/>
                          </a:solidFill>
                          <a:effectLst/>
                          <a:latin typeface="Arial" charset="0"/>
                          <a:cs typeface="Arial" charset="0"/>
                        </a:rPr>
                        <a:t>then</a:t>
                      </a:r>
                      <a:r>
                        <a:rPr kumimoji="0" lang="en-US" sz="1200" b="0" i="0" u="none" strike="noStrike" cap="none" normalizeH="0" baseline="0" dirty="0" smtClean="0">
                          <a:ln>
                            <a:noFill/>
                          </a:ln>
                          <a:solidFill>
                            <a:schemeClr val="tx1"/>
                          </a:solidFill>
                          <a:effectLst/>
                          <a:latin typeface="Arial" charset="0"/>
                          <a:cs typeface="Arial" charset="0"/>
                        </a:rPr>
                        <a:t>, </a:t>
                      </a:r>
                      <a:r>
                        <a:rPr kumimoji="0" lang="en-US" sz="1200" b="0" i="1" u="none" strike="noStrike" cap="none" normalizeH="0" baseline="0" dirty="0" smtClean="0">
                          <a:ln>
                            <a:noFill/>
                          </a:ln>
                          <a:solidFill>
                            <a:schemeClr val="tx1"/>
                          </a:solidFill>
                          <a:effectLst/>
                          <a:latin typeface="Arial" charset="0"/>
                          <a:cs typeface="Arial" charset="0"/>
                        </a:rPr>
                        <a:t>before, during, by the time, while, afterward, as, after, thereafter, meanwhile, at that point</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0" i="0" u="none" strike="noStrike" cap="none" normalizeH="0" baseline="0" dirty="0" smtClean="0">
                        <a:ln>
                          <a:noFill/>
                        </a:ln>
                        <a:solidFill>
                          <a:srgbClr val="292934"/>
                        </a:solidFill>
                        <a:effectLst/>
                        <a:latin typeface="Arial" charset="0"/>
                        <a:cs typeface="Arial" charset="0"/>
                      </a:endParaRP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r>
              <a:tr h="959682">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Cause and effect</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200" b="0" i="0" u="none" strike="noStrike" cap="none" normalizeH="0" baseline="0" dirty="0" smtClean="0">
                          <a:ln>
                            <a:noFill/>
                          </a:ln>
                          <a:solidFill>
                            <a:srgbClr val="292934"/>
                          </a:solidFill>
                          <a:effectLst/>
                          <a:latin typeface="Arial" charset="0"/>
                          <a:cs typeface="Arial" charset="0"/>
                        </a:rPr>
                        <a:t>Stress </a:t>
                      </a:r>
                      <a:r>
                        <a:rPr kumimoji="0" lang="en-US" sz="1200" b="0" i="1" u="none" strike="noStrike" cap="none" normalizeH="0" baseline="0" dirty="0" smtClean="0">
                          <a:ln>
                            <a:noFill/>
                          </a:ln>
                          <a:solidFill>
                            <a:srgbClr val="292934"/>
                          </a:solidFill>
                          <a:effectLst/>
                          <a:latin typeface="Arial" charset="0"/>
                          <a:cs typeface="Arial" charset="0"/>
                        </a:rPr>
                        <a:t>causes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200" b="0" i="0" u="none" strike="noStrike" cap="none" normalizeH="0" baseline="0" dirty="0" smtClean="0">
                          <a:ln>
                            <a:noFill/>
                          </a:ln>
                          <a:solidFill>
                            <a:srgbClr val="292934"/>
                          </a:solidFill>
                          <a:effectLst/>
                          <a:latin typeface="Arial" charset="0"/>
                          <a:cs typeface="Arial" charset="0"/>
                        </a:rPr>
                        <a:t>Aggression </a:t>
                      </a:r>
                      <a:r>
                        <a:rPr kumimoji="0" lang="en-US" sz="1200" b="0" i="1" u="none" strike="noStrike" cap="none" normalizeH="0" baseline="0" dirty="0" smtClean="0">
                          <a:ln>
                            <a:noFill/>
                          </a:ln>
                          <a:solidFill>
                            <a:srgbClr val="292934"/>
                          </a:solidFill>
                          <a:effectLst/>
                          <a:latin typeface="Arial" charset="0"/>
                          <a:cs typeface="Arial" charset="0"/>
                        </a:rPr>
                        <a:t>creates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200" b="0" i="0" u="none" strike="noStrike" cap="none" normalizeH="0" baseline="0" dirty="0" smtClean="0">
                          <a:ln>
                            <a:noFill/>
                          </a:ln>
                          <a:solidFill>
                            <a:srgbClr val="292934"/>
                          </a:solidFill>
                          <a:effectLst/>
                          <a:latin typeface="Arial" charset="0"/>
                          <a:cs typeface="Arial" charset="0"/>
                        </a:rPr>
                        <a:t>Depression </a:t>
                      </a:r>
                      <a:r>
                        <a:rPr kumimoji="0" lang="en-US" sz="1200" b="0" i="1" u="none" strike="noStrike" cap="none" normalizeH="0" baseline="0" dirty="0" smtClean="0">
                          <a:ln>
                            <a:noFill/>
                          </a:ln>
                          <a:solidFill>
                            <a:srgbClr val="292934"/>
                          </a:solidFill>
                          <a:effectLst/>
                          <a:latin typeface="Arial" charset="0"/>
                          <a:cs typeface="Arial" charset="0"/>
                        </a:rPr>
                        <a:t>leads to</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200" b="0" i="0" u="none" strike="noStrike" cap="none" normalizeH="0" baseline="0" dirty="0" smtClean="0">
                          <a:ln>
                            <a:noFill/>
                          </a:ln>
                          <a:solidFill>
                            <a:srgbClr val="292934"/>
                          </a:solidFill>
                          <a:effectLst/>
                          <a:latin typeface="Arial" charset="0"/>
                          <a:cs typeface="Arial" charset="0"/>
                        </a:rPr>
                        <a:t>Avoidance </a:t>
                      </a:r>
                      <a:r>
                        <a:rPr kumimoji="0" lang="en-US" sz="1200" b="0" i="1" u="none" strike="noStrike" cap="none" normalizeH="0" baseline="0" dirty="0" smtClean="0">
                          <a:ln>
                            <a:noFill/>
                          </a:ln>
                          <a:solidFill>
                            <a:srgbClr val="292934"/>
                          </a:solidFill>
                          <a:effectLst/>
                          <a:latin typeface="Arial" charset="0"/>
                          <a:cs typeface="Arial" charset="0"/>
                        </a:rPr>
                        <a:t>results in</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200" b="0" i="0" u="none" strike="noStrike" cap="none" normalizeH="0" baseline="0" dirty="0" smtClean="0">
                          <a:ln>
                            <a:noFill/>
                          </a:ln>
                          <a:solidFill>
                            <a:srgbClr val="292934"/>
                          </a:solidFill>
                          <a:effectLst/>
                          <a:latin typeface="Arial" charset="0"/>
                          <a:cs typeface="Arial" charset="0"/>
                        </a:rPr>
                        <a:t>Others: </a:t>
                      </a:r>
                      <a:r>
                        <a:rPr kumimoji="0" lang="en-US" sz="1200" b="0" i="1" u="none" strike="noStrike" cap="none" normalizeH="0" baseline="0" dirty="0" smtClean="0">
                          <a:ln>
                            <a:noFill/>
                          </a:ln>
                          <a:solidFill>
                            <a:srgbClr val="292934"/>
                          </a:solidFill>
                          <a:effectLst/>
                          <a:latin typeface="Arial" charset="0"/>
                          <a:cs typeface="Arial" charset="0"/>
                        </a:rPr>
                        <a:t>produces, therefore, consequently, hence, for this reason, since</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r>
              <a:tr h="1044772">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Classification</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There are </a:t>
                      </a:r>
                      <a:r>
                        <a:rPr kumimoji="0" lang="en-US" sz="1100" b="0" i="1" u="none" strike="noStrike" cap="none" normalizeH="0" baseline="0" dirty="0" smtClean="0">
                          <a:ln>
                            <a:noFill/>
                          </a:ln>
                          <a:solidFill>
                            <a:srgbClr val="292934"/>
                          </a:solidFill>
                          <a:effectLst/>
                          <a:latin typeface="Arial" charset="0"/>
                          <a:cs typeface="Arial" charset="0"/>
                        </a:rPr>
                        <a:t>several kinds of</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There are </a:t>
                      </a:r>
                      <a:r>
                        <a:rPr kumimoji="0" lang="en-US" sz="1100" b="0" i="1" u="none" strike="noStrike" cap="none" normalizeH="0" baseline="0" dirty="0" smtClean="0">
                          <a:ln>
                            <a:noFill/>
                          </a:ln>
                          <a:solidFill>
                            <a:srgbClr val="292934"/>
                          </a:solidFill>
                          <a:effectLst/>
                          <a:latin typeface="Arial" charset="0"/>
                          <a:cs typeface="Arial" charset="0"/>
                        </a:rPr>
                        <a:t>numerous types of</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Muscles </a:t>
                      </a:r>
                      <a:r>
                        <a:rPr kumimoji="0" lang="en-US" sz="1100" b="0" i="1" u="none" strike="noStrike" cap="none" normalizeH="0" baseline="0" dirty="0" smtClean="0">
                          <a:ln>
                            <a:noFill/>
                          </a:ln>
                          <a:solidFill>
                            <a:srgbClr val="292934"/>
                          </a:solidFill>
                          <a:effectLst/>
                          <a:latin typeface="Arial" charset="0"/>
                          <a:cs typeface="Arial" charset="0"/>
                        </a:rPr>
                        <a:t>can be classified as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The human skeleton </a:t>
                      </a:r>
                      <a:r>
                        <a:rPr kumimoji="0" lang="en-US" sz="1100" b="0" i="1" u="none" strike="noStrike" cap="none" normalizeH="0" baseline="0" dirty="0" smtClean="0">
                          <a:ln>
                            <a:noFill/>
                          </a:ln>
                          <a:solidFill>
                            <a:srgbClr val="292934"/>
                          </a:solidFill>
                          <a:effectLst/>
                          <a:latin typeface="Arial" charset="0"/>
                          <a:cs typeface="Arial" charset="0"/>
                        </a:rPr>
                        <a:t>is composed of</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1" u="none" strike="noStrike" cap="none" normalizeH="0" baseline="0" dirty="0" smtClean="0">
                          <a:ln>
                            <a:noFill/>
                          </a:ln>
                          <a:solidFill>
                            <a:srgbClr val="292934"/>
                          </a:solidFill>
                          <a:effectLst/>
                          <a:latin typeface="Arial" charset="0"/>
                          <a:cs typeface="Arial" charset="0"/>
                        </a:rPr>
                        <a:t>Another type of</a:t>
                      </a:r>
                      <a:r>
                        <a:rPr kumimoji="0" lang="en-US" sz="1100" b="0" i="0" u="none" strike="noStrike" cap="none" normalizeH="0" baseline="0" dirty="0" smtClean="0">
                          <a:ln>
                            <a:noFill/>
                          </a:ln>
                          <a:solidFill>
                            <a:srgbClr val="292934"/>
                          </a:solidFill>
                          <a:effectLst/>
                          <a:latin typeface="Arial" charset="0"/>
                          <a:cs typeface="Arial" charset="0"/>
                        </a:rPr>
                        <a:t>…..</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1" u="none" strike="noStrike" cap="none" normalizeH="0" baseline="0" dirty="0" smtClean="0">
                          <a:ln>
                            <a:noFill/>
                          </a:ln>
                          <a:solidFill>
                            <a:srgbClr val="292934"/>
                          </a:solidFill>
                          <a:effectLst/>
                          <a:latin typeface="Arial" charset="0"/>
                          <a:cs typeface="Arial" charset="0"/>
                        </a:rPr>
                        <a:t>Finally</a:t>
                      </a:r>
                      <a:r>
                        <a:rPr kumimoji="0" lang="en-US" sz="1100" b="0" i="0" u="none" strike="noStrike" cap="none" normalizeH="0" baseline="0" dirty="0" smtClean="0">
                          <a:ln>
                            <a:noFill/>
                          </a:ln>
                          <a:solidFill>
                            <a:srgbClr val="292934"/>
                          </a:solidFill>
                          <a:effectLst/>
                          <a:latin typeface="Arial" charset="0"/>
                          <a:cs typeface="Arial" charset="0"/>
                        </a:rPr>
                        <a:t>, there is….</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EF0EF"/>
                    </a:solidFill>
                  </a:tcPr>
                </a:tc>
              </a:tr>
              <a:tr h="932930">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dirty="0" smtClean="0">
                          <a:ln>
                            <a:noFill/>
                          </a:ln>
                          <a:solidFill>
                            <a:schemeClr val="tx1"/>
                          </a:solidFill>
                          <a:effectLst/>
                          <a:latin typeface="Arial" charset="0"/>
                          <a:cs typeface="Arial" charset="0"/>
                        </a:rPr>
                        <a:t>Compare and Contrast</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c>
                  <a:txBody>
                    <a:bodyPr/>
                    <a:lstStyle/>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Contrast: unlike, less…than, contrasted with, differs from, however, on the other hand, as opposed to</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100" b="0" i="0" u="none" strike="noStrike" cap="none" normalizeH="0" baseline="0" dirty="0" smtClean="0">
                          <a:ln>
                            <a:noFill/>
                          </a:ln>
                          <a:solidFill>
                            <a:srgbClr val="292934"/>
                          </a:solidFill>
                          <a:effectLst/>
                          <a:latin typeface="Arial" charset="0"/>
                          <a:cs typeface="Arial" charset="0"/>
                        </a:rPr>
                        <a:t>Compare: similarities between, like…., both, resembles, in a like manner, similarly, likewise, in the same way</a:t>
                      </a:r>
                    </a:p>
                  </a:txBody>
                  <a:tcPr marL="90000" marR="90000" marT="62642" marB="46775"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CE0DE"/>
                    </a:solidFill>
                  </a:tcPr>
                </a:tc>
              </a:tr>
            </a:tbl>
          </a:graphicData>
        </a:graphic>
      </p:graphicFrame>
    </p:spTree>
    <p:extLst>
      <p:ext uri="{BB962C8B-B14F-4D97-AF65-F5344CB8AC3E}">
        <p14:creationId xmlns:p14="http://schemas.microsoft.com/office/powerpoint/2010/main" val="3876321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457200" y="160338"/>
            <a:ext cx="8229600" cy="1738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6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292934"/>
                </a:solidFill>
                <a:latin typeface="Arial" charset="0"/>
                <a:ea typeface="Lucida Sans Unicode" pitchFamily="34" charset="0"/>
                <a:cs typeface="Lucida Sans Unicode" pitchFamily="34" charset="0"/>
              </a:defRPr>
            </a:lvl1pPr>
            <a:lvl2pPr>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292934"/>
                </a:solidFill>
                <a:latin typeface="Arial" charset="0"/>
                <a:ea typeface="Lucida Sans Unicode" pitchFamily="34" charset="0"/>
                <a:cs typeface="Lucida Sans Unicode" pitchFamily="34" charset="0"/>
              </a:defRPr>
            </a:lvl2pPr>
            <a:lvl3pPr>
              <a:spcBef>
                <a:spcPts val="4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292934"/>
                </a:solidFill>
                <a:latin typeface="Arial" charset="0"/>
                <a:ea typeface="Lucida Sans Unicode" pitchFamily="34" charset="0"/>
                <a:cs typeface="Lucida Sans Unicode" pitchFamily="34" charset="0"/>
              </a:defRPr>
            </a:lvl3pPr>
            <a:lvl4pPr>
              <a:spcBef>
                <a:spcPts val="4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292934"/>
                </a:solidFill>
                <a:latin typeface="Arial" charset="0"/>
                <a:ea typeface="Lucida Sans Unicode" pitchFamily="34" charset="0"/>
                <a:cs typeface="Lucida Sans Unicode" pitchFamily="34" charset="0"/>
              </a:defRPr>
            </a:lvl4pPr>
            <a:lvl5pPr>
              <a:spcBef>
                <a:spcPts val="3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292934"/>
                </a:solidFill>
                <a:latin typeface="Arial" charset="0"/>
                <a:ea typeface="Lucida Sans Unicode" pitchFamily="34" charset="0"/>
                <a:cs typeface="Lucida Sans Unicode" pitchFamily="34" charset="0"/>
              </a:defRPr>
            </a:lvl5pPr>
            <a:lvl6pPr marL="2514600" indent="-228600" defTabSz="457200" eaLnBrk="0" fontAlgn="base" hangingPunct="0">
              <a:spcBef>
                <a:spcPts val="35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292934"/>
                </a:solidFill>
                <a:latin typeface="Arial" charset="0"/>
                <a:ea typeface="Lucida Sans Unicode" pitchFamily="34" charset="0"/>
                <a:cs typeface="Lucida Sans Unicode" pitchFamily="34" charset="0"/>
              </a:defRPr>
            </a:lvl6pPr>
            <a:lvl7pPr marL="2971800" indent="-228600" defTabSz="457200" eaLnBrk="0" fontAlgn="base" hangingPunct="0">
              <a:spcBef>
                <a:spcPts val="35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292934"/>
                </a:solidFill>
                <a:latin typeface="Arial" charset="0"/>
                <a:ea typeface="Lucida Sans Unicode" pitchFamily="34" charset="0"/>
                <a:cs typeface="Lucida Sans Unicode" pitchFamily="34" charset="0"/>
              </a:defRPr>
            </a:lvl7pPr>
            <a:lvl8pPr marL="3429000" indent="-228600" defTabSz="457200" eaLnBrk="0" fontAlgn="base" hangingPunct="0">
              <a:spcBef>
                <a:spcPts val="35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292934"/>
                </a:solidFill>
                <a:latin typeface="Arial" charset="0"/>
                <a:ea typeface="Lucida Sans Unicode" pitchFamily="34" charset="0"/>
                <a:cs typeface="Lucida Sans Unicode" pitchFamily="34" charset="0"/>
              </a:defRPr>
            </a:lvl8pPr>
            <a:lvl9pPr marL="3886200" indent="-228600" defTabSz="457200" eaLnBrk="0" fontAlgn="base" hangingPunct="0">
              <a:spcBef>
                <a:spcPts val="35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292934"/>
                </a:solidFill>
                <a:latin typeface="Arial" charset="0"/>
                <a:ea typeface="Lucida Sans Unicode" pitchFamily="34" charset="0"/>
                <a:cs typeface="Lucida Sans Unicode" pitchFamily="34" charset="0"/>
              </a:defRPr>
            </a:lvl9pPr>
          </a:lstStyle>
          <a:p>
            <a:pPr eaLnBrk="1" hangingPunct="1">
              <a:spcBef>
                <a:spcPct val="0"/>
              </a:spcBef>
              <a:buClrTx/>
              <a:buFontTx/>
              <a:buNone/>
            </a:pPr>
            <a:r>
              <a:rPr lang="en-US" altLang="en-US" sz="3600">
                <a:solidFill>
                  <a:srgbClr val="D2533C"/>
                </a:solidFill>
              </a:rPr>
              <a:t>Practice: Topic sentence, organizational structure, and transitions.</a:t>
            </a:r>
          </a:p>
        </p:txBody>
      </p:sp>
      <p:sp>
        <p:nvSpPr>
          <p:cNvPr id="23555" name="Text Box 2"/>
          <p:cNvSpPr txBox="1">
            <a:spLocks noChangeArrowheads="1"/>
          </p:cNvSpPr>
          <p:nvPr/>
        </p:nvSpPr>
        <p:spPr bwMode="auto">
          <a:xfrm>
            <a:off x="457200" y="1600200"/>
            <a:ext cx="82296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ts val="600"/>
              </a:spcBef>
              <a:buClr>
                <a:srgbClr val="000000"/>
              </a:buClr>
              <a:buSzPct val="100000"/>
              <a:buFont typeface="Times New Roman" pitchFamily="18" charset="0"/>
              <a:tabLst>
                <a:tab pos="730250" algn="l"/>
                <a:tab pos="1644650" algn="l"/>
                <a:tab pos="2559050" algn="l"/>
                <a:tab pos="3473450" algn="l"/>
                <a:tab pos="4387850" algn="l"/>
                <a:tab pos="5302250" algn="l"/>
                <a:tab pos="6216650" algn="l"/>
                <a:tab pos="7131050" algn="l"/>
                <a:tab pos="8045450" algn="l"/>
                <a:tab pos="8959850" algn="l"/>
                <a:tab pos="9874250" algn="l"/>
              </a:tabLst>
              <a:defRPr sz="2400">
                <a:solidFill>
                  <a:srgbClr val="292934"/>
                </a:solidFill>
                <a:latin typeface="Arial" charset="0"/>
                <a:ea typeface="Lucida Sans Unicode" pitchFamily="34" charset="0"/>
                <a:cs typeface="Lucida Sans Unicode" pitchFamily="34" charset="0"/>
              </a:defRPr>
            </a:lvl1pPr>
            <a:lvl2pPr>
              <a:spcBef>
                <a:spcPts val="500"/>
              </a:spcBef>
              <a:buClr>
                <a:srgbClr val="000000"/>
              </a:buClr>
              <a:buSzPct val="100000"/>
              <a:buFont typeface="Times New Roman" pitchFamily="18" charset="0"/>
              <a:tabLst>
                <a:tab pos="730250" algn="l"/>
                <a:tab pos="1644650" algn="l"/>
                <a:tab pos="2559050" algn="l"/>
                <a:tab pos="3473450" algn="l"/>
                <a:tab pos="4387850" algn="l"/>
                <a:tab pos="5302250" algn="l"/>
                <a:tab pos="6216650" algn="l"/>
                <a:tab pos="7131050" algn="l"/>
                <a:tab pos="8045450" algn="l"/>
                <a:tab pos="8959850" algn="l"/>
                <a:tab pos="9874250" algn="l"/>
              </a:tabLst>
              <a:defRPr sz="2000">
                <a:solidFill>
                  <a:srgbClr val="292934"/>
                </a:solidFill>
                <a:latin typeface="Arial" charset="0"/>
                <a:ea typeface="Lucida Sans Unicode" pitchFamily="34" charset="0"/>
                <a:cs typeface="Lucida Sans Unicode" pitchFamily="34" charset="0"/>
              </a:defRPr>
            </a:lvl2pPr>
            <a:lvl3pPr>
              <a:spcBef>
                <a:spcPts val="450"/>
              </a:spcBef>
              <a:buClr>
                <a:srgbClr val="000000"/>
              </a:buClr>
              <a:buSzPct val="100000"/>
              <a:buFont typeface="Times New Roman" pitchFamily="18" charset="0"/>
              <a:tabLst>
                <a:tab pos="730250" algn="l"/>
                <a:tab pos="1644650" algn="l"/>
                <a:tab pos="2559050" algn="l"/>
                <a:tab pos="3473450" algn="l"/>
                <a:tab pos="4387850" algn="l"/>
                <a:tab pos="5302250" algn="l"/>
                <a:tab pos="6216650" algn="l"/>
                <a:tab pos="7131050" algn="l"/>
                <a:tab pos="8045450" algn="l"/>
                <a:tab pos="8959850" algn="l"/>
                <a:tab pos="9874250" algn="l"/>
              </a:tabLst>
              <a:defRPr>
                <a:solidFill>
                  <a:srgbClr val="292934"/>
                </a:solidFill>
                <a:latin typeface="Arial" charset="0"/>
                <a:ea typeface="Lucida Sans Unicode" pitchFamily="34" charset="0"/>
                <a:cs typeface="Lucida Sans Unicode" pitchFamily="34" charset="0"/>
              </a:defRPr>
            </a:lvl3pPr>
            <a:lvl4pPr>
              <a:spcBef>
                <a:spcPts val="400"/>
              </a:spcBef>
              <a:buClr>
                <a:srgbClr val="000000"/>
              </a:buClr>
              <a:buSzPct val="100000"/>
              <a:buFont typeface="Times New Roman" pitchFamily="18" charset="0"/>
              <a:tabLst>
                <a:tab pos="730250" algn="l"/>
                <a:tab pos="1644650" algn="l"/>
                <a:tab pos="2559050" algn="l"/>
                <a:tab pos="3473450" algn="l"/>
                <a:tab pos="4387850" algn="l"/>
                <a:tab pos="5302250" algn="l"/>
                <a:tab pos="6216650" algn="l"/>
                <a:tab pos="7131050" algn="l"/>
                <a:tab pos="8045450" algn="l"/>
                <a:tab pos="8959850" algn="l"/>
                <a:tab pos="9874250" algn="l"/>
              </a:tabLst>
              <a:defRPr sz="1600">
                <a:solidFill>
                  <a:srgbClr val="292934"/>
                </a:solidFill>
                <a:latin typeface="Arial" charset="0"/>
                <a:ea typeface="Lucida Sans Unicode" pitchFamily="34" charset="0"/>
                <a:cs typeface="Lucida Sans Unicode" pitchFamily="34" charset="0"/>
              </a:defRPr>
            </a:lvl4pPr>
            <a:lvl5pPr>
              <a:spcBef>
                <a:spcPts val="350"/>
              </a:spcBef>
              <a:buClr>
                <a:srgbClr val="000000"/>
              </a:buClr>
              <a:buSzPct val="100000"/>
              <a:buFont typeface="Times New Roman" pitchFamily="18" charset="0"/>
              <a:tabLst>
                <a:tab pos="730250" algn="l"/>
                <a:tab pos="1644650" algn="l"/>
                <a:tab pos="2559050" algn="l"/>
                <a:tab pos="3473450" algn="l"/>
                <a:tab pos="4387850" algn="l"/>
                <a:tab pos="5302250" algn="l"/>
                <a:tab pos="6216650" algn="l"/>
                <a:tab pos="7131050" algn="l"/>
                <a:tab pos="8045450" algn="l"/>
                <a:tab pos="8959850" algn="l"/>
                <a:tab pos="9874250" algn="l"/>
              </a:tabLst>
              <a:defRPr sz="1400">
                <a:solidFill>
                  <a:srgbClr val="292934"/>
                </a:solidFill>
                <a:latin typeface="Arial" charset="0"/>
                <a:ea typeface="Lucida Sans Unicode" pitchFamily="34" charset="0"/>
                <a:cs typeface="Lucida Sans Unicode" pitchFamily="34" charset="0"/>
              </a:defRPr>
            </a:lvl5pPr>
            <a:lvl6pPr marL="2514600" indent="-228600" defTabSz="457200" eaLnBrk="0" fontAlgn="base" hangingPunct="0">
              <a:spcBef>
                <a:spcPts val="350"/>
              </a:spcBef>
              <a:spcAft>
                <a:spcPct val="0"/>
              </a:spcAft>
              <a:buClr>
                <a:srgbClr val="000000"/>
              </a:buClr>
              <a:buSzPct val="100000"/>
              <a:buFont typeface="Times New Roman" pitchFamily="18" charset="0"/>
              <a:tabLst>
                <a:tab pos="730250" algn="l"/>
                <a:tab pos="1644650" algn="l"/>
                <a:tab pos="2559050" algn="l"/>
                <a:tab pos="3473450" algn="l"/>
                <a:tab pos="4387850" algn="l"/>
                <a:tab pos="5302250" algn="l"/>
                <a:tab pos="6216650" algn="l"/>
                <a:tab pos="7131050" algn="l"/>
                <a:tab pos="8045450" algn="l"/>
                <a:tab pos="8959850" algn="l"/>
                <a:tab pos="9874250" algn="l"/>
              </a:tabLst>
              <a:defRPr sz="1400">
                <a:solidFill>
                  <a:srgbClr val="292934"/>
                </a:solidFill>
                <a:latin typeface="Arial" charset="0"/>
                <a:ea typeface="Lucida Sans Unicode" pitchFamily="34" charset="0"/>
                <a:cs typeface="Lucida Sans Unicode" pitchFamily="34" charset="0"/>
              </a:defRPr>
            </a:lvl6pPr>
            <a:lvl7pPr marL="2971800" indent="-228600" defTabSz="457200" eaLnBrk="0" fontAlgn="base" hangingPunct="0">
              <a:spcBef>
                <a:spcPts val="350"/>
              </a:spcBef>
              <a:spcAft>
                <a:spcPct val="0"/>
              </a:spcAft>
              <a:buClr>
                <a:srgbClr val="000000"/>
              </a:buClr>
              <a:buSzPct val="100000"/>
              <a:buFont typeface="Times New Roman" pitchFamily="18" charset="0"/>
              <a:tabLst>
                <a:tab pos="730250" algn="l"/>
                <a:tab pos="1644650" algn="l"/>
                <a:tab pos="2559050" algn="l"/>
                <a:tab pos="3473450" algn="l"/>
                <a:tab pos="4387850" algn="l"/>
                <a:tab pos="5302250" algn="l"/>
                <a:tab pos="6216650" algn="l"/>
                <a:tab pos="7131050" algn="l"/>
                <a:tab pos="8045450" algn="l"/>
                <a:tab pos="8959850" algn="l"/>
                <a:tab pos="9874250" algn="l"/>
              </a:tabLst>
              <a:defRPr sz="1400">
                <a:solidFill>
                  <a:srgbClr val="292934"/>
                </a:solidFill>
                <a:latin typeface="Arial" charset="0"/>
                <a:ea typeface="Lucida Sans Unicode" pitchFamily="34" charset="0"/>
                <a:cs typeface="Lucida Sans Unicode" pitchFamily="34" charset="0"/>
              </a:defRPr>
            </a:lvl7pPr>
            <a:lvl8pPr marL="3429000" indent="-228600" defTabSz="457200" eaLnBrk="0" fontAlgn="base" hangingPunct="0">
              <a:spcBef>
                <a:spcPts val="350"/>
              </a:spcBef>
              <a:spcAft>
                <a:spcPct val="0"/>
              </a:spcAft>
              <a:buClr>
                <a:srgbClr val="000000"/>
              </a:buClr>
              <a:buSzPct val="100000"/>
              <a:buFont typeface="Times New Roman" pitchFamily="18" charset="0"/>
              <a:tabLst>
                <a:tab pos="730250" algn="l"/>
                <a:tab pos="1644650" algn="l"/>
                <a:tab pos="2559050" algn="l"/>
                <a:tab pos="3473450" algn="l"/>
                <a:tab pos="4387850" algn="l"/>
                <a:tab pos="5302250" algn="l"/>
                <a:tab pos="6216650" algn="l"/>
                <a:tab pos="7131050" algn="l"/>
                <a:tab pos="8045450" algn="l"/>
                <a:tab pos="8959850" algn="l"/>
                <a:tab pos="9874250" algn="l"/>
              </a:tabLst>
              <a:defRPr sz="1400">
                <a:solidFill>
                  <a:srgbClr val="292934"/>
                </a:solidFill>
                <a:latin typeface="Arial" charset="0"/>
                <a:ea typeface="Lucida Sans Unicode" pitchFamily="34" charset="0"/>
                <a:cs typeface="Lucida Sans Unicode" pitchFamily="34" charset="0"/>
              </a:defRPr>
            </a:lvl8pPr>
            <a:lvl9pPr marL="3886200" indent="-228600" defTabSz="457200" eaLnBrk="0" fontAlgn="base" hangingPunct="0">
              <a:spcBef>
                <a:spcPts val="350"/>
              </a:spcBef>
              <a:spcAft>
                <a:spcPct val="0"/>
              </a:spcAft>
              <a:buClr>
                <a:srgbClr val="000000"/>
              </a:buClr>
              <a:buSzPct val="100000"/>
              <a:buFont typeface="Times New Roman" pitchFamily="18" charset="0"/>
              <a:tabLst>
                <a:tab pos="730250" algn="l"/>
                <a:tab pos="1644650" algn="l"/>
                <a:tab pos="2559050" algn="l"/>
                <a:tab pos="3473450" algn="l"/>
                <a:tab pos="4387850" algn="l"/>
                <a:tab pos="5302250" algn="l"/>
                <a:tab pos="6216650" algn="l"/>
                <a:tab pos="7131050" algn="l"/>
                <a:tab pos="8045450" algn="l"/>
                <a:tab pos="8959850" algn="l"/>
                <a:tab pos="9874250" algn="l"/>
              </a:tabLst>
              <a:defRPr sz="1400">
                <a:solidFill>
                  <a:srgbClr val="292934"/>
                </a:solidFill>
                <a:latin typeface="Arial" charset="0"/>
                <a:ea typeface="Lucida Sans Unicode" pitchFamily="34" charset="0"/>
                <a:cs typeface="Lucida Sans Unicode" pitchFamily="34" charset="0"/>
              </a:defRPr>
            </a:lvl9pPr>
          </a:lstStyle>
          <a:p>
            <a:pPr eaLnBrk="1" hangingPunct="1">
              <a:buClrTx/>
              <a:buSzPct val="85000"/>
              <a:buFontTx/>
              <a:buNone/>
            </a:pPr>
            <a:r>
              <a:rPr lang="en-US" altLang="en-US"/>
              <a:t>“Not all tumors are malignant (cancerous); in fact, most are benign (non-cancerous). Benign and malignant tumors differ in several key ways. Benign tumors are generally composed of ordinary-looking cells enclosed in a fibrous shell or capsule that prevents their spreading to other body areas. Malignant tumors, in contrast, are usually not enclosed in a protective capsule and can therefore spread to other organs. Unlike benign tumors, which merely expand to take over a given space, malignant cells invade surrounding tissue, emitting clawlike protrusions that disrupt chemical process within healthy cells.”</a:t>
            </a:r>
          </a:p>
          <a:p>
            <a:pPr eaLnBrk="1" hangingPunct="1">
              <a:buClr>
                <a:srgbClr val="93A299"/>
              </a:buClr>
              <a:buSzPct val="85000"/>
              <a:buFont typeface="Arial" charset="0"/>
              <a:buChar char="•"/>
            </a:pPr>
            <a:r>
              <a:rPr lang="en-US" altLang="en-US"/>
              <a:t>-adapted from Donatelle, Health: </a:t>
            </a:r>
            <a:r>
              <a:rPr lang="en-US" altLang="en-US" i="1"/>
              <a:t>The Basics</a:t>
            </a:r>
            <a:r>
              <a:rPr lang="en-US" altLang="en-US"/>
              <a:t>, p. 324</a:t>
            </a:r>
          </a:p>
        </p:txBody>
      </p:sp>
    </p:spTree>
    <p:extLst>
      <p:ext uri="{BB962C8B-B14F-4D97-AF65-F5344CB8AC3E}">
        <p14:creationId xmlns:p14="http://schemas.microsoft.com/office/powerpoint/2010/main" val="2506835896"/>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381000"/>
            <a:ext cx="8228013" cy="989013"/>
          </a:xfrm>
        </p:spPr>
        <p:txBody>
          <a:bodyPr/>
          <a:lstStyle/>
          <a:p>
            <a:r>
              <a:rPr lang="en-US" altLang="en-US" smtClean="0"/>
              <a:t>9/19 Objectives</a:t>
            </a:r>
          </a:p>
        </p:txBody>
      </p:sp>
      <p:sp>
        <p:nvSpPr>
          <p:cNvPr id="25603" name="Content Placeholder 2"/>
          <p:cNvSpPr>
            <a:spLocks noGrp="1"/>
          </p:cNvSpPr>
          <p:nvPr>
            <p:ph idx="1"/>
          </p:nvPr>
        </p:nvSpPr>
        <p:spPr>
          <a:xfrm>
            <a:off x="457200" y="1447800"/>
            <a:ext cx="8228013" cy="4875213"/>
          </a:xfrm>
        </p:spPr>
        <p:txBody>
          <a:bodyPr/>
          <a:lstStyle/>
          <a:p>
            <a:r>
              <a:rPr lang="en-US" altLang="en-US" sz="3600" smtClean="0"/>
              <a:t>1. Write expository paragraphs using six major expository text organizational patterns.</a:t>
            </a:r>
          </a:p>
          <a:p>
            <a:r>
              <a:rPr lang="en-US" altLang="en-US" sz="3600" smtClean="0"/>
              <a:t>2. Identify and utilize transitional words/phrases for each of the six major expository text organizational patterns.</a:t>
            </a:r>
          </a:p>
          <a:p>
            <a:endParaRPr lang="en-US" altLang="en-US" smtClean="0"/>
          </a:p>
        </p:txBody>
      </p:sp>
    </p:spTree>
    <p:extLst>
      <p:ext uri="{BB962C8B-B14F-4D97-AF65-F5344CB8AC3E}">
        <p14:creationId xmlns:p14="http://schemas.microsoft.com/office/powerpoint/2010/main" val="1533197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Cohesion</a:t>
            </a:r>
          </a:p>
        </p:txBody>
      </p:sp>
      <p:sp>
        <p:nvSpPr>
          <p:cNvPr id="26627" name="Content Placeholder 2"/>
          <p:cNvSpPr>
            <a:spLocks noGrp="1"/>
          </p:cNvSpPr>
          <p:nvPr>
            <p:ph idx="1"/>
          </p:nvPr>
        </p:nvSpPr>
        <p:spPr/>
        <p:txBody>
          <a:bodyPr/>
          <a:lstStyle/>
          <a:p>
            <a:r>
              <a:rPr lang="en-US" altLang="en-US" sz="2800" smtClean="0"/>
              <a:t>Cohesion concerns the flow of sentences and paragraphs from one to another to connect ideas and strengthen an argument. Cohesion is built through organization, repetition, and transitions.</a:t>
            </a:r>
          </a:p>
          <a:p>
            <a:endParaRPr lang="en-US" altLang="en-US" sz="2800" smtClean="0"/>
          </a:p>
          <a:p>
            <a:r>
              <a:rPr lang="en-US" altLang="en-US" sz="2800" smtClean="0"/>
              <a:t>When we utilize appropriate transitional statements, we are building cohesion in our essays.</a:t>
            </a:r>
          </a:p>
        </p:txBody>
      </p:sp>
    </p:spTree>
    <p:extLst>
      <p:ext uri="{BB962C8B-B14F-4D97-AF65-F5344CB8AC3E}">
        <p14:creationId xmlns:p14="http://schemas.microsoft.com/office/powerpoint/2010/main" val="3636358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0</TotalTime>
  <Words>1018</Words>
  <Application>Microsoft Office PowerPoint</Application>
  <PresentationFormat>On-screen Show (4:3)</PresentationFormat>
  <Paragraphs>112</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Macro</vt:lpstr>
      <vt:lpstr>Opener: 9/18</vt:lpstr>
      <vt:lpstr>PowerPoint Presentation</vt:lpstr>
      <vt:lpstr>Today’s Objective (9/18)</vt:lpstr>
      <vt:lpstr>Assignment</vt:lpstr>
      <vt:lpstr>Today’s classwork/homework</vt:lpstr>
      <vt:lpstr>PowerPoint Presentation</vt:lpstr>
      <vt:lpstr>PowerPoint Presentation</vt:lpstr>
      <vt:lpstr>9/19 Objectives</vt:lpstr>
      <vt:lpstr>Cohesion</vt:lpstr>
      <vt:lpstr>PowerPoint Presentation</vt:lpstr>
      <vt:lpstr>Topic: Football</vt:lpstr>
      <vt:lpstr>Closure: Transitions = Organization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Opener: 9/18</dc:title>
  <dc:creator>Fielder</dc:creator>
  <cp:lastModifiedBy>Fielder</cp:lastModifiedBy>
  <cp:revision>1</cp:revision>
  <dcterms:created xsi:type="dcterms:W3CDTF">2013-09-18T02:49:03Z</dcterms:created>
  <dcterms:modified xsi:type="dcterms:W3CDTF">2013-09-18T02:50:01Z</dcterms:modified>
</cp:coreProperties>
</file>