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8" r:id="rId2"/>
    <p:sldId id="256" r:id="rId3"/>
    <p:sldId id="257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391D0-61AE-40B8-902E-0DE8A7F09366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53548-ACEA-42DA-8184-0E740DC2D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2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C689-DE54-4E49-B343-F79E9AF0AE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1E77D3-264F-4937-B07B-B4DBEAA27E2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EBFDB9C-D202-481B-8815-8FDBFBACB8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282"/>
          </a:xfrm>
        </p:spPr>
        <p:txBody>
          <a:bodyPr>
            <a:normAutofit/>
          </a:bodyPr>
          <a:lstStyle/>
          <a:p>
            <a:r>
              <a:rPr lang="en-US" dirty="0" smtClean="0"/>
              <a:t>Conservative/Liberal??</a:t>
            </a:r>
            <a:br>
              <a:rPr lang="en-US" dirty="0" smtClean="0"/>
            </a:br>
            <a:r>
              <a:rPr lang="en-US" dirty="0" smtClean="0"/>
              <a:t>What is your Ideology?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Highlight which side you agree with for each issue (ask if you don’t understand the issue).</a:t>
            </a:r>
          </a:p>
          <a:p>
            <a:endParaRPr lang="en-US" sz="2400" dirty="0"/>
          </a:p>
          <a:p>
            <a:r>
              <a:rPr lang="en-US" sz="2400" dirty="0" smtClean="0"/>
              <a:t>When you’re finished, count up how many you have highlighted per side.</a:t>
            </a:r>
          </a:p>
          <a:p>
            <a:endParaRPr lang="en-US" sz="2400" dirty="0"/>
          </a:p>
          <a:p>
            <a:r>
              <a:rPr lang="en-US" sz="2400" dirty="0" smtClean="0"/>
              <a:t>Do you lean more towards the political “right” or “left?”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6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Re-opener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the following on the BACK of your “Political Ideologies” Sheet.</a:t>
            </a:r>
          </a:p>
          <a:p>
            <a:pPr marL="0" indent="0">
              <a:buNone/>
            </a:pPr>
            <a:r>
              <a:rPr lang="en-US" dirty="0" smtClean="0"/>
              <a:t>1. Do </a:t>
            </a:r>
            <a:r>
              <a:rPr lang="en-US" dirty="0"/>
              <a:t>you agree or disagree with the Federal Government compiling phone logs and internet communication logs to prevent terrorism?</a:t>
            </a:r>
          </a:p>
          <a:p>
            <a:pPr marL="0" indent="0">
              <a:buNone/>
            </a:pPr>
            <a:r>
              <a:rPr lang="en-US" dirty="0" smtClean="0"/>
              <a:t>2. Should </a:t>
            </a:r>
            <a:r>
              <a:rPr lang="en-US" dirty="0"/>
              <a:t>the government monitor personal and business e-mail communications to help prevent terrorism?</a:t>
            </a:r>
          </a:p>
          <a:p>
            <a:pPr marL="0" indent="0">
              <a:buNone/>
            </a:pPr>
            <a:r>
              <a:rPr lang="en-US" dirty="0" smtClean="0"/>
              <a:t>3. Was </a:t>
            </a:r>
            <a:r>
              <a:rPr lang="en-US" dirty="0"/>
              <a:t>Edward Snowden wrong to leak classified information?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9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Objectives/Core Standards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Use internet search engines and news databases to research relevant expository articles.</a:t>
            </a:r>
          </a:p>
          <a:p>
            <a:pPr marL="0" indent="0">
              <a:buNone/>
            </a:pPr>
            <a:r>
              <a:rPr lang="en-US" dirty="0"/>
              <a:t>2. Cite expository, web-based articles in correct MLA format</a:t>
            </a:r>
          </a:p>
          <a:p>
            <a:pPr marL="0" indent="0">
              <a:buNone/>
            </a:pPr>
            <a:r>
              <a:rPr lang="en-US" dirty="0"/>
              <a:t>3. Perform close reading on expository articles</a:t>
            </a:r>
          </a:p>
          <a:p>
            <a:pPr marL="0" indent="0">
              <a:buNone/>
            </a:pPr>
            <a:r>
              <a:rPr lang="en-US" dirty="0"/>
              <a:t>4. Write relevant research notes based on expository </a:t>
            </a:r>
            <a:r>
              <a:rPr lang="en-US" dirty="0" smtClean="0"/>
              <a:t>articles</a:t>
            </a:r>
          </a:p>
          <a:p>
            <a:pPr marL="0" indent="0">
              <a:buNone/>
            </a:pPr>
            <a:r>
              <a:rPr lang="en-US" dirty="0" smtClean="0"/>
              <a:t>5. Define the term “ideology” and connect to the political “right” or “left”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Core Standards Addressed</a:t>
            </a:r>
            <a:endParaRPr lang="en-US" dirty="0"/>
          </a:p>
          <a:p>
            <a:r>
              <a:rPr lang="en-US" b="1" dirty="0"/>
              <a:t>RI.11-12.7:</a:t>
            </a:r>
            <a:r>
              <a:rPr lang="en-US" dirty="0"/>
              <a:t> Integrate and evaluate multiple sources of information presented in different media or formats as well as in words in order to address a question or solve a problem.</a:t>
            </a:r>
          </a:p>
          <a:p>
            <a:r>
              <a:rPr lang="en-US" b="1" dirty="0"/>
              <a:t>RI.11-12.6:</a:t>
            </a:r>
            <a:r>
              <a:rPr lang="en-US" dirty="0"/>
              <a:t> Determine an author’s point of view or purpose in a text in which the rhetoric is particularly effective, analyzing how style and content contribute to the power, persuasiveness, or beauty of the text.</a:t>
            </a:r>
          </a:p>
          <a:p>
            <a:r>
              <a:rPr lang="en-US" b="1" dirty="0"/>
              <a:t>W.11-12.2:</a:t>
            </a:r>
            <a:r>
              <a:rPr lang="en-US" dirty="0"/>
              <a:t> Write informative/explanatory texts to examine and convey complex ideas, concepts, and information clearly and accurately through the effective selection, organization, and analysis of content.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5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Ideolo</a:t>
            </a:r>
            <a:r>
              <a:rPr lang="en-US" dirty="0" smtClean="0"/>
              <a:t>-what??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Writing</a:t>
            </a:r>
            <a:r>
              <a:rPr lang="en-US" dirty="0"/>
              <a:t>: Define the term ideology. Write everything that comes to mind when you hear the word (2 minutes).</a:t>
            </a:r>
          </a:p>
          <a:p>
            <a:endParaRPr lang="en-US" dirty="0"/>
          </a:p>
          <a:p>
            <a:r>
              <a:rPr lang="en-US" dirty="0" smtClean="0"/>
              <a:t>Ideology</a:t>
            </a:r>
            <a:r>
              <a:rPr lang="en-US" dirty="0"/>
              <a:t>: The system of ideas that forms the basis of an economic or political theory or policy. </a:t>
            </a:r>
            <a:endParaRPr lang="en-US" dirty="0" smtClean="0"/>
          </a:p>
          <a:p>
            <a:r>
              <a:rPr lang="en-US" dirty="0"/>
              <a:t>Also…Ideology translates to the science or study of ideas. However, ideology tends to refer to the way in which people </a:t>
            </a:r>
            <a:r>
              <a:rPr lang="en-US" i="1" u="sng" dirty="0"/>
              <a:t>think about the world and their ideal concept </a:t>
            </a:r>
            <a:r>
              <a:rPr lang="en-US" dirty="0"/>
              <a:t>of how to live in the world.</a:t>
            </a:r>
          </a:p>
          <a:p>
            <a:endParaRPr lang="en-US" dirty="0" smtClean="0"/>
          </a:p>
          <a:p>
            <a:r>
              <a:rPr lang="en-US" dirty="0" smtClean="0"/>
              <a:t>Types</a:t>
            </a:r>
            <a:r>
              <a:rPr lang="en-US" dirty="0"/>
              <a:t>: Democracy, Totalitarianism, Liberalism, Conservatism, Theocracy, Meritocracy (brief explanation)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0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386"/>
            <a:ext cx="3276600" cy="4218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Text coding: Use the symbols on the left to code the text as you are reading.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410200"/>
            <a:ext cx="3699877" cy="129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Utilize the annotations as you critically read!!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62400" y="304800"/>
            <a:ext cx="4170123" cy="640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Annotations: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Important information</a:t>
            </a:r>
          </a:p>
          <a:p>
            <a:pPr marL="0" indent="0">
              <a:buNone/>
            </a:pPr>
            <a:r>
              <a:rPr lang="en-US" sz="3600" dirty="0" smtClean="0"/>
              <a:t>?</a:t>
            </a:r>
            <a:r>
              <a:rPr lang="en-US" dirty="0" smtClean="0"/>
              <a:t> Information that causes you to consider a question</a:t>
            </a:r>
          </a:p>
          <a:p>
            <a:pPr marL="0" indent="0">
              <a:buNone/>
            </a:pPr>
            <a:r>
              <a:rPr lang="en-US" sz="3500" dirty="0" smtClean="0"/>
              <a:t>?? </a:t>
            </a:r>
            <a:r>
              <a:rPr lang="en-US" dirty="0" smtClean="0"/>
              <a:t>Information you don’t understand</a:t>
            </a:r>
          </a:p>
          <a:p>
            <a:pPr>
              <a:buFont typeface="Wingdings"/>
              <a:buChar char="J"/>
            </a:pPr>
            <a:r>
              <a:rPr lang="en-US" dirty="0" smtClean="0">
                <a:sym typeface="Wingdings" pitchFamily="2" charset="2"/>
              </a:rPr>
              <a:t>Information you agree with</a:t>
            </a:r>
          </a:p>
          <a:p>
            <a:pPr>
              <a:buFont typeface="Wingdings"/>
              <a:buChar char="L"/>
            </a:pPr>
            <a:r>
              <a:rPr lang="en-US" dirty="0" smtClean="0">
                <a:sym typeface="Wingdings" pitchFamily="2" charset="2"/>
              </a:rPr>
              <a:t>Information you disagree with</a:t>
            </a:r>
          </a:p>
          <a:p>
            <a:pPr marL="0" indent="0">
              <a:buNone/>
            </a:pPr>
            <a:r>
              <a:rPr lang="en-US" sz="4800" dirty="0" smtClean="0">
                <a:sym typeface="Wingdings" pitchFamily="2" charset="2"/>
              </a:rPr>
              <a:t>! </a:t>
            </a:r>
            <a:r>
              <a:rPr lang="en-US" dirty="0" smtClean="0">
                <a:sym typeface="Wingdings" pitchFamily="2" charset="2"/>
              </a:rPr>
              <a:t>Information you didn’t </a:t>
            </a:r>
            <a:r>
              <a:rPr lang="en-US" dirty="0" smtClean="0">
                <a:sym typeface="Wingdings" pitchFamily="2" charset="2"/>
              </a:rPr>
              <a:t>know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Key </a:t>
            </a:r>
            <a:r>
              <a:rPr lang="en-US" dirty="0" smtClean="0">
                <a:sym typeface="Wingdings" pitchFamily="2" charset="2"/>
              </a:rPr>
              <a:t>words/phrases: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Repeated </a:t>
            </a:r>
            <a:r>
              <a:rPr lang="en-US" dirty="0" smtClean="0">
                <a:sym typeface="Wingdings" pitchFamily="2" charset="2"/>
              </a:rPr>
              <a:t>words/concepts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Essential </a:t>
            </a:r>
            <a:r>
              <a:rPr lang="en-US" dirty="0" smtClean="0">
                <a:sym typeface="Wingdings" pitchFamily="2" charset="2"/>
              </a:rPr>
              <a:t>to understanding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Draw </a:t>
            </a:r>
            <a:r>
              <a:rPr lang="en-US" dirty="0" smtClean="0">
                <a:sym typeface="Wingdings" pitchFamily="2" charset="2"/>
              </a:rPr>
              <a:t>a box around these :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4463143" y="582386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20343" y="5998029"/>
            <a:ext cx="1676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cards vs. Information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Organize your articles/thoughts</a:t>
            </a:r>
          </a:p>
          <a:p>
            <a:r>
              <a:rPr lang="en-US" dirty="0" smtClean="0"/>
              <a:t>Source cards contain MLA-formatted citation for the work you are using: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Fantz</a:t>
            </a:r>
            <a:r>
              <a:rPr lang="en-US" dirty="0" smtClean="0"/>
              <a:t>, Ashley. “NSA Leaker Ignites Global 	Debate: 	Hero or Traitor?” </a:t>
            </a:r>
            <a:r>
              <a:rPr lang="en-US" i="1" dirty="0" smtClean="0"/>
              <a:t>CNN US. </a:t>
            </a:r>
            <a:r>
              <a:rPr lang="en-US" dirty="0" smtClean="0"/>
              <a:t>Cable News 	Network, 10 June 2013. Web.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7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Submit constructed note cards from the day’s work for analysis and </a:t>
            </a:r>
            <a:r>
              <a:rPr lang="en-US" sz="5400" dirty="0" smtClean="0"/>
              <a:t>grading. Thanks!!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1116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458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Conservative/Liberal?? What is your Ideology?</vt:lpstr>
      <vt:lpstr>Re-opener</vt:lpstr>
      <vt:lpstr>Learning Objectives/Core Standards Addressed</vt:lpstr>
      <vt:lpstr>Ideolo-what??</vt:lpstr>
      <vt:lpstr>Text coding: Use the symbols on the left to code the text as you are reading.</vt:lpstr>
      <vt:lpstr>Source cards vs. Information cards</vt:lpstr>
      <vt:lpstr>Closure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Conservative/Liberal?? What is your Ideology?</dc:title>
  <dc:creator>Fielder</dc:creator>
  <cp:lastModifiedBy>Fielder</cp:lastModifiedBy>
  <cp:revision>2</cp:revision>
  <dcterms:created xsi:type="dcterms:W3CDTF">2013-09-04T02:50:56Z</dcterms:created>
  <dcterms:modified xsi:type="dcterms:W3CDTF">2013-09-04T03:09:08Z</dcterms:modified>
</cp:coreProperties>
</file>