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C8FBC0-4A2E-44BD-89B9-DDA72170BBCD}" type="doc">
      <dgm:prSet loTypeId="urn:microsoft.com/office/officeart/2005/8/layout/pyramid1" loCatId="pyramid" qsTypeId="urn:microsoft.com/office/officeart/2005/8/quickstyle/3d5" qsCatId="3D" csTypeId="urn:microsoft.com/office/officeart/2005/8/colors/accent1_2" csCatId="accent1" phldr="1"/>
      <dgm:spPr/>
    </dgm:pt>
    <dgm:pt modelId="{C0D364CF-8055-4616-A139-2B9EB48344BB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Ethical Behavior / </a:t>
          </a:r>
          <a:r>
            <a:rPr lang="en-US" dirty="0" smtClean="0">
              <a:solidFill>
                <a:schemeClr val="bg2"/>
              </a:solidFill>
            </a:rPr>
            <a:t>Decisions</a:t>
          </a:r>
          <a:endParaRPr lang="en-US" dirty="0">
            <a:solidFill>
              <a:schemeClr val="bg2"/>
            </a:solidFill>
          </a:endParaRPr>
        </a:p>
      </dgm:t>
    </dgm:pt>
    <dgm:pt modelId="{FC7600B7-5491-4E5E-B9A4-B98EA9A03A38}" type="parTrans" cxnId="{78A41810-9AF5-43B5-BC32-BF0631F2A70E}">
      <dgm:prSet/>
      <dgm:spPr/>
      <dgm:t>
        <a:bodyPr/>
        <a:lstStyle/>
        <a:p>
          <a:endParaRPr lang="en-US"/>
        </a:p>
      </dgm:t>
    </dgm:pt>
    <dgm:pt modelId="{31F01298-28EF-405F-865F-7C8741C4427F}" type="sibTrans" cxnId="{78A41810-9AF5-43B5-BC32-BF0631F2A70E}">
      <dgm:prSet/>
      <dgm:spPr/>
      <dgm:t>
        <a:bodyPr/>
        <a:lstStyle/>
        <a:p>
          <a:endParaRPr lang="en-US"/>
        </a:p>
      </dgm:t>
    </dgm:pt>
    <dgm:pt modelId="{DF509A40-3DFF-4DDD-8D74-8EE6B2516C97}">
      <dgm:prSet phldrT="[Text]"/>
      <dgm:spPr/>
      <dgm:t>
        <a:bodyPr/>
        <a:lstStyle/>
        <a:p>
          <a:r>
            <a:rPr lang="en-US" dirty="0" smtClean="0">
              <a:solidFill>
                <a:schemeClr val="bg2"/>
              </a:solidFill>
            </a:rPr>
            <a:t>Ethics: right/wrong based on those values (Morals)</a:t>
          </a:r>
          <a:endParaRPr lang="en-US" dirty="0">
            <a:solidFill>
              <a:schemeClr val="bg2"/>
            </a:solidFill>
          </a:endParaRPr>
        </a:p>
      </dgm:t>
    </dgm:pt>
    <dgm:pt modelId="{DAEF8941-6753-4E90-8A65-C48C9D0EF040}" type="parTrans" cxnId="{42C3A53F-4A03-4425-9A7B-72999C714211}">
      <dgm:prSet/>
      <dgm:spPr/>
      <dgm:t>
        <a:bodyPr/>
        <a:lstStyle/>
        <a:p>
          <a:endParaRPr lang="en-US"/>
        </a:p>
      </dgm:t>
    </dgm:pt>
    <dgm:pt modelId="{56908175-E294-4DFD-9670-254B14E3B62E}" type="sibTrans" cxnId="{42C3A53F-4A03-4425-9A7B-72999C714211}">
      <dgm:prSet/>
      <dgm:spPr/>
      <dgm:t>
        <a:bodyPr/>
        <a:lstStyle/>
        <a:p>
          <a:endParaRPr lang="en-US"/>
        </a:p>
      </dgm:t>
    </dgm:pt>
    <dgm:pt modelId="{C71E267B-468D-47D2-974B-C7FF3FB356F7}">
      <dgm:prSet phldrT="[Text]"/>
      <dgm:spPr/>
      <dgm:t>
        <a:bodyPr/>
        <a:lstStyle/>
        <a:p>
          <a:r>
            <a:rPr lang="en-US" dirty="0" smtClean="0">
              <a:solidFill>
                <a:schemeClr val="bg2"/>
              </a:solidFill>
            </a:rPr>
            <a:t>Values: What we believe in and what is important</a:t>
          </a:r>
          <a:endParaRPr lang="en-US" dirty="0">
            <a:solidFill>
              <a:schemeClr val="bg2"/>
            </a:solidFill>
          </a:endParaRPr>
        </a:p>
      </dgm:t>
    </dgm:pt>
    <dgm:pt modelId="{177C3303-C546-4817-967D-BF5F5AC19F66}" type="parTrans" cxnId="{DD68C0DC-A846-4E13-A10A-53716D5EEABB}">
      <dgm:prSet/>
      <dgm:spPr/>
      <dgm:t>
        <a:bodyPr/>
        <a:lstStyle/>
        <a:p>
          <a:endParaRPr lang="en-US"/>
        </a:p>
      </dgm:t>
    </dgm:pt>
    <dgm:pt modelId="{CDC531E2-F15B-447D-9E66-AE18C9D83F7D}" type="sibTrans" cxnId="{DD68C0DC-A846-4E13-A10A-53716D5EEABB}">
      <dgm:prSet/>
      <dgm:spPr/>
      <dgm:t>
        <a:bodyPr/>
        <a:lstStyle/>
        <a:p>
          <a:endParaRPr lang="en-US"/>
        </a:p>
      </dgm:t>
    </dgm:pt>
    <dgm:pt modelId="{E4EF3223-B328-4DE5-A396-3AB6A001EEBB}" type="pres">
      <dgm:prSet presAssocID="{88C8FBC0-4A2E-44BD-89B9-DDA72170BBCD}" presName="Name0" presStyleCnt="0">
        <dgm:presLayoutVars>
          <dgm:dir/>
          <dgm:animLvl val="lvl"/>
          <dgm:resizeHandles val="exact"/>
        </dgm:presLayoutVars>
      </dgm:prSet>
      <dgm:spPr/>
    </dgm:pt>
    <dgm:pt modelId="{01052403-AF0D-4C50-B43B-EB064922D502}" type="pres">
      <dgm:prSet presAssocID="{C0D364CF-8055-4616-A139-2B9EB48344BB}" presName="Name8" presStyleCnt="0"/>
      <dgm:spPr/>
    </dgm:pt>
    <dgm:pt modelId="{04DC097E-1172-47B9-B284-CAED68DA8958}" type="pres">
      <dgm:prSet presAssocID="{C0D364CF-8055-4616-A139-2B9EB48344BB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A80CEE-E5C8-4280-873A-FA7A4D498DD2}" type="pres">
      <dgm:prSet presAssocID="{C0D364CF-8055-4616-A139-2B9EB48344B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16EC70-02E2-4799-8449-CF4F5098C007}" type="pres">
      <dgm:prSet presAssocID="{DF509A40-3DFF-4DDD-8D74-8EE6B2516C97}" presName="Name8" presStyleCnt="0"/>
      <dgm:spPr/>
    </dgm:pt>
    <dgm:pt modelId="{FF66866C-D235-4D8B-80B4-79D55E798CA0}" type="pres">
      <dgm:prSet presAssocID="{DF509A40-3DFF-4DDD-8D74-8EE6B2516C97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263AA2-D5AC-4570-8D0B-36C13F718B5F}" type="pres">
      <dgm:prSet presAssocID="{DF509A40-3DFF-4DDD-8D74-8EE6B2516C9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7D0035-956C-4FDD-8F3E-FEA53A7A05F4}" type="pres">
      <dgm:prSet presAssocID="{C71E267B-468D-47D2-974B-C7FF3FB356F7}" presName="Name8" presStyleCnt="0"/>
      <dgm:spPr/>
    </dgm:pt>
    <dgm:pt modelId="{D27650E9-48DD-4E3F-B8A0-922B36E14300}" type="pres">
      <dgm:prSet presAssocID="{C71E267B-468D-47D2-974B-C7FF3FB356F7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D2E49A-CA4D-48BD-94ED-CE9241EAE9EF}" type="pres">
      <dgm:prSet presAssocID="{C71E267B-468D-47D2-974B-C7FF3FB356F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A41810-9AF5-43B5-BC32-BF0631F2A70E}" srcId="{88C8FBC0-4A2E-44BD-89B9-DDA72170BBCD}" destId="{C0D364CF-8055-4616-A139-2B9EB48344BB}" srcOrd="0" destOrd="0" parTransId="{FC7600B7-5491-4E5E-B9A4-B98EA9A03A38}" sibTransId="{31F01298-28EF-405F-865F-7C8741C4427F}"/>
    <dgm:cxn modelId="{FD8F776B-10DC-49EA-A802-8BD527DB6FBF}" type="presOf" srcId="{DF509A40-3DFF-4DDD-8D74-8EE6B2516C97}" destId="{83263AA2-D5AC-4570-8D0B-36C13F718B5F}" srcOrd="1" destOrd="0" presId="urn:microsoft.com/office/officeart/2005/8/layout/pyramid1"/>
    <dgm:cxn modelId="{F0829E5C-5BCE-409A-87D7-C1549B2A0F55}" type="presOf" srcId="{DF509A40-3DFF-4DDD-8D74-8EE6B2516C97}" destId="{FF66866C-D235-4D8B-80B4-79D55E798CA0}" srcOrd="0" destOrd="0" presId="urn:microsoft.com/office/officeart/2005/8/layout/pyramid1"/>
    <dgm:cxn modelId="{CC133E0E-E921-4B63-B71A-256F18665200}" type="presOf" srcId="{C71E267B-468D-47D2-974B-C7FF3FB356F7}" destId="{4AD2E49A-CA4D-48BD-94ED-CE9241EAE9EF}" srcOrd="1" destOrd="0" presId="urn:microsoft.com/office/officeart/2005/8/layout/pyramid1"/>
    <dgm:cxn modelId="{B9F24849-E080-4B66-87EC-86D05245AD68}" type="presOf" srcId="{C0D364CF-8055-4616-A139-2B9EB48344BB}" destId="{04DC097E-1172-47B9-B284-CAED68DA8958}" srcOrd="0" destOrd="0" presId="urn:microsoft.com/office/officeart/2005/8/layout/pyramid1"/>
    <dgm:cxn modelId="{42C3A53F-4A03-4425-9A7B-72999C714211}" srcId="{88C8FBC0-4A2E-44BD-89B9-DDA72170BBCD}" destId="{DF509A40-3DFF-4DDD-8D74-8EE6B2516C97}" srcOrd="1" destOrd="0" parTransId="{DAEF8941-6753-4E90-8A65-C48C9D0EF040}" sibTransId="{56908175-E294-4DFD-9670-254B14E3B62E}"/>
    <dgm:cxn modelId="{D1F44708-F45D-400A-8BA4-65E99FCE78FA}" type="presOf" srcId="{88C8FBC0-4A2E-44BD-89B9-DDA72170BBCD}" destId="{E4EF3223-B328-4DE5-A396-3AB6A001EEBB}" srcOrd="0" destOrd="0" presId="urn:microsoft.com/office/officeart/2005/8/layout/pyramid1"/>
    <dgm:cxn modelId="{B528BD15-CF10-47F7-912C-13D2FB572D06}" type="presOf" srcId="{C0D364CF-8055-4616-A139-2B9EB48344BB}" destId="{39A80CEE-E5C8-4280-873A-FA7A4D498DD2}" srcOrd="1" destOrd="0" presId="urn:microsoft.com/office/officeart/2005/8/layout/pyramid1"/>
    <dgm:cxn modelId="{DD68C0DC-A846-4E13-A10A-53716D5EEABB}" srcId="{88C8FBC0-4A2E-44BD-89B9-DDA72170BBCD}" destId="{C71E267B-468D-47D2-974B-C7FF3FB356F7}" srcOrd="2" destOrd="0" parTransId="{177C3303-C546-4817-967D-BF5F5AC19F66}" sibTransId="{CDC531E2-F15B-447D-9E66-AE18C9D83F7D}"/>
    <dgm:cxn modelId="{275A3A12-45CB-4B48-93F1-FC2592B7F6EE}" type="presOf" srcId="{C71E267B-468D-47D2-974B-C7FF3FB356F7}" destId="{D27650E9-48DD-4E3F-B8A0-922B36E14300}" srcOrd="0" destOrd="0" presId="urn:microsoft.com/office/officeart/2005/8/layout/pyramid1"/>
    <dgm:cxn modelId="{07EEDE55-396B-4697-8D5B-7B6679C5F8D3}" type="presParOf" srcId="{E4EF3223-B328-4DE5-A396-3AB6A001EEBB}" destId="{01052403-AF0D-4C50-B43B-EB064922D502}" srcOrd="0" destOrd="0" presId="urn:microsoft.com/office/officeart/2005/8/layout/pyramid1"/>
    <dgm:cxn modelId="{88B712D6-3BE1-49E6-B8FB-04553F42442B}" type="presParOf" srcId="{01052403-AF0D-4C50-B43B-EB064922D502}" destId="{04DC097E-1172-47B9-B284-CAED68DA8958}" srcOrd="0" destOrd="0" presId="urn:microsoft.com/office/officeart/2005/8/layout/pyramid1"/>
    <dgm:cxn modelId="{44B862B7-26FD-4D16-8F31-EAC1451F6C7E}" type="presParOf" srcId="{01052403-AF0D-4C50-B43B-EB064922D502}" destId="{39A80CEE-E5C8-4280-873A-FA7A4D498DD2}" srcOrd="1" destOrd="0" presId="urn:microsoft.com/office/officeart/2005/8/layout/pyramid1"/>
    <dgm:cxn modelId="{356EBEEE-82EA-4C5A-AFB3-309F2B1AFFAB}" type="presParOf" srcId="{E4EF3223-B328-4DE5-A396-3AB6A001EEBB}" destId="{1816EC70-02E2-4799-8449-CF4F5098C007}" srcOrd="1" destOrd="0" presId="urn:microsoft.com/office/officeart/2005/8/layout/pyramid1"/>
    <dgm:cxn modelId="{B76497FB-6E87-423C-BF2B-D550F01292AF}" type="presParOf" srcId="{1816EC70-02E2-4799-8449-CF4F5098C007}" destId="{FF66866C-D235-4D8B-80B4-79D55E798CA0}" srcOrd="0" destOrd="0" presId="urn:microsoft.com/office/officeart/2005/8/layout/pyramid1"/>
    <dgm:cxn modelId="{3F6EBE0A-22DA-483D-B60E-E3A4F06B46F4}" type="presParOf" srcId="{1816EC70-02E2-4799-8449-CF4F5098C007}" destId="{83263AA2-D5AC-4570-8D0B-36C13F718B5F}" srcOrd="1" destOrd="0" presId="urn:microsoft.com/office/officeart/2005/8/layout/pyramid1"/>
    <dgm:cxn modelId="{1B570D01-BCB9-471F-A577-E8AE667177F6}" type="presParOf" srcId="{E4EF3223-B328-4DE5-A396-3AB6A001EEBB}" destId="{F77D0035-956C-4FDD-8F3E-FEA53A7A05F4}" srcOrd="2" destOrd="0" presId="urn:microsoft.com/office/officeart/2005/8/layout/pyramid1"/>
    <dgm:cxn modelId="{65EA0F21-C7E1-4362-AEA0-F9515EF7C5A3}" type="presParOf" srcId="{F77D0035-956C-4FDD-8F3E-FEA53A7A05F4}" destId="{D27650E9-48DD-4E3F-B8A0-922B36E14300}" srcOrd="0" destOrd="0" presId="urn:microsoft.com/office/officeart/2005/8/layout/pyramid1"/>
    <dgm:cxn modelId="{991A5625-CA62-40D6-9083-759FC8110D45}" type="presParOf" srcId="{F77D0035-956C-4FDD-8F3E-FEA53A7A05F4}" destId="{4AD2E49A-CA4D-48BD-94ED-CE9241EAE9E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DC097E-1172-47B9-B284-CAED68DA8958}">
      <dsp:nvSpPr>
        <dsp:cNvPr id="0" name=""/>
        <dsp:cNvSpPr/>
      </dsp:nvSpPr>
      <dsp:spPr>
        <a:xfrm>
          <a:off x="1778000" y="0"/>
          <a:ext cx="1778000" cy="1718733"/>
        </a:xfrm>
        <a:prstGeom prst="trapezoid">
          <a:avLst>
            <a:gd name="adj" fmla="val 5172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rgbClr val="FF0000"/>
              </a:solidFill>
            </a:rPr>
            <a:t>Ethical Behavior / </a:t>
          </a:r>
          <a:r>
            <a:rPr lang="en-US" sz="2500" kern="1200" dirty="0" smtClean="0">
              <a:solidFill>
                <a:schemeClr val="bg2"/>
              </a:solidFill>
            </a:rPr>
            <a:t>Decisions</a:t>
          </a:r>
          <a:endParaRPr lang="en-US" sz="2500" kern="1200" dirty="0">
            <a:solidFill>
              <a:schemeClr val="bg2"/>
            </a:solidFill>
          </a:endParaRPr>
        </a:p>
      </dsp:txBody>
      <dsp:txXfrm>
        <a:off x="1778000" y="0"/>
        <a:ext cx="1778000" cy="1718733"/>
      </dsp:txXfrm>
    </dsp:sp>
    <dsp:sp modelId="{FF66866C-D235-4D8B-80B4-79D55E798CA0}">
      <dsp:nvSpPr>
        <dsp:cNvPr id="0" name=""/>
        <dsp:cNvSpPr/>
      </dsp:nvSpPr>
      <dsp:spPr>
        <a:xfrm>
          <a:off x="889000" y="1718733"/>
          <a:ext cx="3556000" cy="1718733"/>
        </a:xfrm>
        <a:prstGeom prst="trapezoid">
          <a:avLst>
            <a:gd name="adj" fmla="val 5172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2"/>
              </a:solidFill>
            </a:rPr>
            <a:t>Ethics: right/wrong based on those values (Morals)</a:t>
          </a:r>
          <a:endParaRPr lang="en-US" sz="2500" kern="1200" dirty="0">
            <a:solidFill>
              <a:schemeClr val="bg2"/>
            </a:solidFill>
          </a:endParaRPr>
        </a:p>
      </dsp:txBody>
      <dsp:txXfrm>
        <a:off x="1511299" y="1718733"/>
        <a:ext cx="2311400" cy="1718733"/>
      </dsp:txXfrm>
    </dsp:sp>
    <dsp:sp modelId="{D27650E9-48DD-4E3F-B8A0-922B36E14300}">
      <dsp:nvSpPr>
        <dsp:cNvPr id="0" name=""/>
        <dsp:cNvSpPr/>
      </dsp:nvSpPr>
      <dsp:spPr>
        <a:xfrm>
          <a:off x="0" y="3437466"/>
          <a:ext cx="5334000" cy="1718733"/>
        </a:xfrm>
        <a:prstGeom prst="trapezoid">
          <a:avLst>
            <a:gd name="adj" fmla="val 5172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2"/>
              </a:solidFill>
            </a:rPr>
            <a:t>Values: What we believe in and what is important</a:t>
          </a:r>
          <a:endParaRPr lang="en-US" sz="2500" kern="1200" dirty="0">
            <a:solidFill>
              <a:schemeClr val="bg2"/>
            </a:solidFill>
          </a:endParaRPr>
        </a:p>
      </dsp:txBody>
      <dsp:txXfrm>
        <a:off x="933449" y="3437466"/>
        <a:ext cx="3467100" cy="17187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E4569-FA29-4B2E-AD4F-F65F117E40DA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D65CA-ED93-4BB4-8550-DA8820EE7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84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D65CA-ED93-4BB4-8550-DA8820EE7F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841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4E9C1E-0461-43B6-A00E-7C6068CA1CD9}" type="datetimeFigureOut">
              <a:rPr lang="en-US" smtClean="0">
                <a:solidFill>
                  <a:srgbClr val="ECE9C6"/>
                </a:solidFill>
              </a:rPr>
              <a:pPr/>
              <a:t>2/18/2014</a:t>
            </a:fld>
            <a:endParaRPr lang="en-US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BCBA30-38FB-465F-A549-CB6AF86263D8}" type="slidenum">
              <a:rPr lang="en-US" smtClean="0">
                <a:solidFill>
                  <a:srgbClr val="ECE9C6"/>
                </a:solidFill>
              </a:rPr>
              <a:pPr/>
              <a:t>‹#›</a:t>
            </a:fld>
            <a:endParaRPr lang="en-US">
              <a:solidFill>
                <a:srgbClr val="ECE9C6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rgbClr val="ECE9C6">
                      <a:alpha val="60000"/>
                    </a:srgbClr>
                  </a:solidFill>
                </a:ln>
                <a:solidFill>
                  <a:srgbClr val="ECE9C6">
                    <a:lumMod val="90000"/>
                  </a:srgb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746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9C1E-0461-43B6-A00E-7C6068CA1CD9}" type="datetimeFigureOut">
              <a:rPr lang="en-US" smtClean="0">
                <a:solidFill>
                  <a:srgbClr val="895D1D"/>
                </a:solidFill>
              </a:rPr>
              <a:pPr/>
              <a:t>2/18/2014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BA30-38FB-465F-A549-CB6AF86263D8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44414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9C1E-0461-43B6-A00E-7C6068CA1CD9}" type="datetimeFigureOut">
              <a:rPr lang="en-US" smtClean="0">
                <a:solidFill>
                  <a:srgbClr val="895D1D"/>
                </a:solidFill>
              </a:rPr>
              <a:pPr/>
              <a:t>2/18/2014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BA30-38FB-465F-A549-CB6AF86263D8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45549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9C1E-0461-43B6-A00E-7C6068CA1CD9}" type="datetimeFigureOut">
              <a:rPr lang="en-US" smtClean="0">
                <a:solidFill>
                  <a:srgbClr val="895D1D"/>
                </a:solidFill>
              </a:rPr>
              <a:pPr/>
              <a:t>2/18/2014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BA30-38FB-465F-A549-CB6AF86263D8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274482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9C1E-0461-43B6-A00E-7C6068CA1CD9}" type="datetimeFigureOut">
              <a:rPr lang="en-US" smtClean="0">
                <a:solidFill>
                  <a:srgbClr val="895D1D"/>
                </a:solidFill>
              </a:rPr>
              <a:pPr/>
              <a:t>2/18/2014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BA30-38FB-465F-A549-CB6AF86263D8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4538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9C1E-0461-43B6-A00E-7C6068CA1CD9}" type="datetimeFigureOut">
              <a:rPr lang="en-US" smtClean="0">
                <a:solidFill>
                  <a:srgbClr val="895D1D"/>
                </a:solidFill>
              </a:rPr>
              <a:pPr/>
              <a:t>2/18/2014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BA30-38FB-465F-A549-CB6AF86263D8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134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9C1E-0461-43B6-A00E-7C6068CA1CD9}" type="datetimeFigureOut">
              <a:rPr lang="en-US" smtClean="0">
                <a:solidFill>
                  <a:srgbClr val="895D1D"/>
                </a:solidFill>
              </a:rPr>
              <a:pPr/>
              <a:t>2/18/2014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BA30-38FB-465F-A549-CB6AF86263D8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4380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9C1E-0461-43B6-A00E-7C6068CA1CD9}" type="datetimeFigureOut">
              <a:rPr lang="en-US" smtClean="0">
                <a:solidFill>
                  <a:srgbClr val="895D1D"/>
                </a:solidFill>
              </a:rPr>
              <a:pPr/>
              <a:t>2/18/2014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BA30-38FB-465F-A549-CB6AF86263D8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51473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9C1E-0461-43B6-A00E-7C6068CA1CD9}" type="datetimeFigureOut">
              <a:rPr lang="en-US" smtClean="0">
                <a:solidFill>
                  <a:srgbClr val="895D1D"/>
                </a:solidFill>
              </a:rPr>
              <a:pPr/>
              <a:t>2/18/2014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BA30-38FB-465F-A549-CB6AF86263D8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857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9C1E-0461-43B6-A00E-7C6068CA1CD9}" type="datetimeFigureOut">
              <a:rPr lang="en-US" smtClean="0">
                <a:solidFill>
                  <a:srgbClr val="895D1D"/>
                </a:solidFill>
              </a:rPr>
              <a:pPr/>
              <a:t>2/18/2014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BA30-38FB-465F-A549-CB6AF86263D8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318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9C1E-0461-43B6-A00E-7C6068CA1CD9}" type="datetimeFigureOut">
              <a:rPr lang="en-US" smtClean="0">
                <a:solidFill>
                  <a:srgbClr val="895D1D"/>
                </a:solidFill>
              </a:rPr>
              <a:pPr/>
              <a:t>2/18/2014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BA30-38FB-465F-A549-CB6AF86263D8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355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E4E9C1E-0461-43B6-A00E-7C6068CA1CD9}" type="datetimeFigureOut">
              <a:rPr lang="en-US" smtClean="0">
                <a:solidFill>
                  <a:srgbClr val="895D1D"/>
                </a:solidFill>
              </a:rPr>
              <a:pPr/>
              <a:t>2/18/2014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6BCBA30-38FB-465F-A549-CB6AF86263D8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320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Define the terms: morals, values, and ethics; differentiate between the three.</a:t>
            </a:r>
          </a:p>
          <a:p>
            <a:r>
              <a:rPr lang="en-US" dirty="0"/>
              <a:t>2. Students will identify their top five personal values, and explain how values define their decisions when answering ethical questions</a:t>
            </a:r>
          </a:p>
          <a:p>
            <a:r>
              <a:rPr lang="en-US" dirty="0"/>
              <a:t>3. Utilize personal morals, ethics, and values to evaluate a real-world scenario.</a:t>
            </a:r>
          </a:p>
          <a:p>
            <a:r>
              <a:rPr lang="en-US" dirty="0"/>
              <a:t>4. Students will evaluate ethical decisions made by peers.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</a:t>
            </a:r>
            <a:r>
              <a:rPr lang="en-US" dirty="0" smtClean="0"/>
              <a:t> </a:t>
            </a:r>
            <a:r>
              <a:rPr lang="en-US" dirty="0" smtClean="0"/>
              <a:t>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91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2248347"/>
            <a:ext cx="4495799" cy="430485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Why “morals, values and ethics?” I thought this was English class…</a:t>
            </a:r>
          </a:p>
          <a:p>
            <a:endParaRPr lang="en-US" dirty="0"/>
          </a:p>
          <a:p>
            <a:r>
              <a:rPr lang="en-US" dirty="0" smtClean="0"/>
              <a:t>They are at the heart of the book Tuesday’s with </a:t>
            </a:r>
            <a:r>
              <a:rPr lang="en-US" dirty="0" err="1" smtClean="0"/>
              <a:t>Morrie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Morrie</a:t>
            </a:r>
            <a:r>
              <a:rPr lang="en-US" dirty="0" smtClean="0"/>
              <a:t>, dying of ALS, evaluates the morals and values of Mitch and of our society. </a:t>
            </a:r>
          </a:p>
          <a:p>
            <a:r>
              <a:rPr lang="en-US" dirty="0" smtClean="0"/>
              <a:t>Ethical questions and concerns abound in this book.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76200"/>
            <a:ext cx="2352675" cy="313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842" y="3505200"/>
            <a:ext cx="4254122" cy="3050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036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Values (what are they, according to the article?)</a:t>
            </a:r>
          </a:p>
          <a:p>
            <a:endParaRPr lang="en-US" sz="3600" dirty="0"/>
          </a:p>
          <a:p>
            <a:r>
              <a:rPr lang="en-US" sz="3600" dirty="0" smtClean="0"/>
              <a:t>Follow the </a:t>
            </a:r>
            <a:r>
              <a:rPr lang="en-US" sz="3600" dirty="0" smtClean="0"/>
              <a:t>steps 1-5 </a:t>
            </a:r>
            <a:r>
              <a:rPr lang="en-US" sz="3600" dirty="0" smtClean="0"/>
              <a:t>in the article to identify your </a:t>
            </a:r>
            <a:r>
              <a:rPr lang="en-US" sz="3600" b="1" u="sng" dirty="0" smtClean="0"/>
              <a:t>five core values.</a:t>
            </a:r>
            <a:endParaRPr lang="en-US" sz="3600" b="1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05800" cy="1447800"/>
          </a:xfrm>
        </p:spPr>
        <p:txBody>
          <a:bodyPr/>
          <a:lstStyle/>
          <a:p>
            <a:r>
              <a:rPr lang="en-US" dirty="0" smtClean="0"/>
              <a:t>What are your core values?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88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1.A </a:t>
            </a:r>
            <a:r>
              <a:rPr lang="en-US" sz="3200" dirty="0"/>
              <a:t>lesson, esp. one concerning what is right or prudent, that can be derived from a story, a piece of information, or an experience.</a:t>
            </a:r>
          </a:p>
          <a:p>
            <a:pPr marL="0" indent="0">
              <a:buNone/>
            </a:pPr>
            <a:r>
              <a:rPr lang="en-US" sz="3200" i="1" dirty="0"/>
              <a:t>2.A person's standards of behavior or beliefs concerning what is and is not acceptable for them to do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Morals: Defined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94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1.Moral </a:t>
            </a:r>
            <a:r>
              <a:rPr lang="en-US" sz="4000" dirty="0"/>
              <a:t>principles that govern a person's or group's behavior.</a:t>
            </a:r>
          </a:p>
          <a:p>
            <a:r>
              <a:rPr lang="en-US" sz="4000" dirty="0"/>
              <a:t>2.The moral correctness of specified </a:t>
            </a:r>
            <a:r>
              <a:rPr lang="en-US" sz="4000" dirty="0" smtClean="0"/>
              <a:t>conduct.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So what are the differences between morals and ethics? (Reading/notes)</a:t>
            </a:r>
            <a:endParaRPr lang="en-US" sz="40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Ethics: Defined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55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1" y="2438400"/>
            <a:ext cx="4191000" cy="4114801"/>
          </a:xfrm>
        </p:spPr>
        <p:txBody>
          <a:bodyPr/>
          <a:lstStyle/>
          <a:p>
            <a:r>
              <a:rPr lang="en-US" dirty="0" smtClean="0"/>
              <a:t>Our VALUES help create our own personal sense of MORALITY.</a:t>
            </a:r>
          </a:p>
          <a:p>
            <a:endParaRPr lang="en-US" dirty="0"/>
          </a:p>
          <a:p>
            <a:r>
              <a:rPr lang="en-US" dirty="0" smtClean="0"/>
              <a:t>Our sense of MORALITY defines how we make ETHICAL decisions.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Decisions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22938820"/>
              </p:ext>
            </p:extLst>
          </p:nvPr>
        </p:nvGraphicFramePr>
        <p:xfrm>
          <a:off x="3733800" y="1447800"/>
          <a:ext cx="5334000" cy="515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3214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09801"/>
            <a:ext cx="8458199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Writing: “My Code of Ethics”</a:t>
            </a:r>
          </a:p>
          <a:p>
            <a:r>
              <a:rPr lang="en-US" dirty="0" smtClean="0"/>
              <a:t>Identify the values/moral principals that guide your life. These make up your CODE OF ETHICS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Attitude		Trust			Work Ethic</a:t>
            </a:r>
          </a:p>
          <a:p>
            <a:pPr marL="0" indent="0">
              <a:buNone/>
            </a:pPr>
            <a:r>
              <a:rPr lang="en-US" dirty="0" smtClean="0"/>
              <a:t>Empathy		Compassion		Integrity</a:t>
            </a:r>
          </a:p>
          <a:p>
            <a:pPr marL="0" indent="0">
              <a:buNone/>
            </a:pPr>
            <a:r>
              <a:rPr lang="en-US" dirty="0" smtClean="0"/>
              <a:t>Sacrifice		Achievement		Faith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Use the “values” document from earlier for more ideas to help you build your code of ethics.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Explain your values/morals that you choose (this creates your Code of Ethics…gives the explanation or “WHY” behind what you write)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84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315</Words>
  <Application>Microsoft Office PowerPoint</Application>
  <PresentationFormat>On-screen Show (4:3)</PresentationFormat>
  <Paragraphs>42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Hardcover</vt:lpstr>
      <vt:lpstr>Lesson Objectives</vt:lpstr>
      <vt:lpstr>Why??</vt:lpstr>
      <vt:lpstr>What are your core values?</vt:lpstr>
      <vt:lpstr>Morals: Defined</vt:lpstr>
      <vt:lpstr>Ethics: Defined</vt:lpstr>
      <vt:lpstr>Ethical Decisions</vt:lpstr>
      <vt:lpstr>Assignment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Objectives</dc:title>
  <dc:creator>Fielder</dc:creator>
  <cp:lastModifiedBy>Fielder</cp:lastModifiedBy>
  <cp:revision>1</cp:revision>
  <dcterms:created xsi:type="dcterms:W3CDTF">2014-02-18T22:10:35Z</dcterms:created>
  <dcterms:modified xsi:type="dcterms:W3CDTF">2014-02-18T22:16:30Z</dcterms:modified>
</cp:coreProperties>
</file>