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2A187-5D1F-4561-8391-88AFD9BFDA96}" type="datetimeFigureOut">
              <a:rPr lang="en-US" smtClean="0"/>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2AED2-0732-489D-A7B2-D969D4668C78}" type="slidenum">
              <a:rPr lang="en-US" smtClean="0"/>
              <a:t>‹#›</a:t>
            </a:fld>
            <a:endParaRPr lang="en-US"/>
          </a:p>
        </p:txBody>
      </p:sp>
    </p:spTree>
    <p:extLst>
      <p:ext uri="{BB962C8B-B14F-4D97-AF65-F5344CB8AC3E}">
        <p14:creationId xmlns:p14="http://schemas.microsoft.com/office/powerpoint/2010/main" val="281255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B78C542D-F682-47E5-96E2-F24B52EFAE8C}" type="slidenum">
              <a:rPr lang="en-US" altLang="en-US" b="0">
                <a:solidFill>
                  <a:prstClr val="black"/>
                </a:solidFill>
              </a:rPr>
              <a:pPr eaLnBrk="1" hangingPunct="1"/>
              <a:t>1</a:t>
            </a:fld>
            <a:endParaRPr lang="en-US" altLang="en-US" b="0">
              <a:solidFill>
                <a:prstClr val="black"/>
              </a:solidFill>
            </a:endParaRPr>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25AC8819-B5A3-4425-84E2-BFCE874519F9}" type="slidenum">
              <a:rPr lang="en-US" altLang="en-US" b="0">
                <a:solidFill>
                  <a:prstClr val="black"/>
                </a:solidFill>
              </a:rPr>
              <a:pPr eaLnBrk="1" hangingPunct="1"/>
              <a:t>10</a:t>
            </a:fld>
            <a:endParaRPr lang="en-US" altLang="en-US" b="0">
              <a:solidFill>
                <a:prstClr val="black"/>
              </a:solidFill>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86BBA566-6361-4CA8-A6B8-A034E7D6E6DD}" type="slidenum">
              <a:rPr lang="en-US" altLang="en-US" b="0">
                <a:solidFill>
                  <a:prstClr val="black"/>
                </a:solidFill>
              </a:rPr>
              <a:pPr eaLnBrk="1" hangingPunct="1"/>
              <a:t>11</a:t>
            </a:fld>
            <a:endParaRPr lang="en-US" altLang="en-US" b="0">
              <a:solidFill>
                <a:prstClr val="black"/>
              </a:solidFill>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37EF5667-4C12-4311-AEF4-AAD7CF3A9CEA}" type="slidenum">
              <a:rPr lang="en-US" altLang="en-US" b="0">
                <a:solidFill>
                  <a:prstClr val="black"/>
                </a:solidFill>
              </a:rPr>
              <a:pPr eaLnBrk="1" hangingPunct="1"/>
              <a:t>12</a:t>
            </a:fld>
            <a:endParaRPr lang="en-US" altLang="en-US" b="0">
              <a:solidFill>
                <a:prstClr val="black"/>
              </a:solidFill>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B2A1ED6E-42E6-4499-A294-81ACC3938F34}" type="slidenum">
              <a:rPr lang="en-US" altLang="en-US" b="0">
                <a:solidFill>
                  <a:prstClr val="black"/>
                </a:solidFill>
              </a:rPr>
              <a:pPr eaLnBrk="1" hangingPunct="1"/>
              <a:t>13</a:t>
            </a:fld>
            <a:endParaRPr lang="en-US" altLang="en-US" b="0">
              <a:solidFill>
                <a:prstClr val="black"/>
              </a:solidFill>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2A90502C-17E7-4B04-A57B-EBA249E121C9}" type="slidenum">
              <a:rPr lang="en-US" altLang="en-US" b="0">
                <a:solidFill>
                  <a:prstClr val="black"/>
                </a:solidFill>
              </a:rPr>
              <a:pPr eaLnBrk="1" hangingPunct="1"/>
              <a:t>14</a:t>
            </a:fld>
            <a:endParaRPr lang="en-US" altLang="en-US" b="0">
              <a:solidFill>
                <a:prstClr val="black"/>
              </a:solidFill>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704FB391-A0F4-4B45-91D3-4B74F18DFFCF}" type="slidenum">
              <a:rPr lang="en-US" altLang="en-US" b="0">
                <a:solidFill>
                  <a:prstClr val="black"/>
                </a:solidFill>
              </a:rPr>
              <a:pPr eaLnBrk="1" hangingPunct="1"/>
              <a:t>15</a:t>
            </a:fld>
            <a:endParaRPr lang="en-US" altLang="en-US" b="0">
              <a:solidFill>
                <a:prstClr val="black"/>
              </a:solidFill>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556B8060-94C6-436A-84B5-C27DB93337EE}" type="slidenum">
              <a:rPr lang="en-US" altLang="en-US" b="0">
                <a:solidFill>
                  <a:prstClr val="black"/>
                </a:solidFill>
              </a:rPr>
              <a:pPr eaLnBrk="1" hangingPunct="1"/>
              <a:t>16</a:t>
            </a:fld>
            <a:endParaRPr lang="en-US" altLang="en-US" b="0">
              <a:solidFill>
                <a:prstClr val="black"/>
              </a:solidFill>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D940D8F5-4587-4D42-85AE-B95F5EB84D24}" type="slidenum">
              <a:rPr lang="en-US" altLang="en-US" b="0">
                <a:solidFill>
                  <a:prstClr val="black"/>
                </a:solidFill>
              </a:rPr>
              <a:pPr eaLnBrk="1" hangingPunct="1"/>
              <a:t>17</a:t>
            </a:fld>
            <a:endParaRPr lang="en-US" altLang="en-US" b="0">
              <a:solidFill>
                <a:prstClr val="black"/>
              </a:solidFill>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031E2090-A30F-4E64-B19A-46972ACCD8FE}" type="slidenum">
              <a:rPr lang="en-US" altLang="en-US" b="0">
                <a:solidFill>
                  <a:prstClr val="black"/>
                </a:solidFill>
              </a:rPr>
              <a:pPr eaLnBrk="1" hangingPunct="1"/>
              <a:t>18</a:t>
            </a:fld>
            <a:endParaRPr lang="en-US" altLang="en-US" b="0">
              <a:solidFill>
                <a:prstClr val="black"/>
              </a:solidFill>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A9C4A770-593A-4965-A9EC-FFF0652A791B}" type="slidenum">
              <a:rPr lang="en-US" altLang="en-US" b="0">
                <a:solidFill>
                  <a:prstClr val="black"/>
                </a:solidFill>
              </a:rPr>
              <a:pPr eaLnBrk="1" hangingPunct="1"/>
              <a:t>19</a:t>
            </a:fld>
            <a:endParaRPr lang="en-US" altLang="en-US" b="0">
              <a:solidFill>
                <a:prstClr val="black"/>
              </a:solidFill>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C715C160-1233-4D64-BCA5-7F6EAD34D6DD}" type="slidenum">
              <a:rPr lang="en-US" altLang="en-US" b="0">
                <a:solidFill>
                  <a:prstClr val="black"/>
                </a:solidFill>
              </a:rPr>
              <a:pPr eaLnBrk="1" hangingPunct="1"/>
              <a:t>2</a:t>
            </a:fld>
            <a:endParaRPr lang="en-US" altLang="en-US" b="0">
              <a:solidFill>
                <a:prstClr val="black"/>
              </a:solidFill>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11852303-C883-4D9B-A8F7-33570266CDE6}" type="slidenum">
              <a:rPr lang="en-US" altLang="en-US" b="0">
                <a:solidFill>
                  <a:prstClr val="black"/>
                </a:solidFill>
              </a:rPr>
              <a:pPr eaLnBrk="1" hangingPunct="1"/>
              <a:t>20</a:t>
            </a:fld>
            <a:endParaRPr lang="en-US" altLang="en-US" b="0">
              <a:solidFill>
                <a:prstClr val="black"/>
              </a:solidFill>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054955D7-6BB1-4DAD-BBF8-BD4A39167782}" type="slidenum">
              <a:rPr lang="en-US" altLang="en-US" b="0">
                <a:solidFill>
                  <a:prstClr val="black"/>
                </a:solidFill>
              </a:rPr>
              <a:pPr eaLnBrk="1" hangingPunct="1"/>
              <a:t>21</a:t>
            </a:fld>
            <a:endParaRPr lang="en-US" altLang="en-US" b="0">
              <a:solidFill>
                <a:prstClr val="black"/>
              </a:solidFill>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7613F4A8-7A52-4F56-951B-8DB55C47373C}" type="slidenum">
              <a:rPr lang="en-US" altLang="en-US" b="0">
                <a:solidFill>
                  <a:prstClr val="black"/>
                </a:solidFill>
              </a:rPr>
              <a:pPr eaLnBrk="1" hangingPunct="1"/>
              <a:t>22</a:t>
            </a:fld>
            <a:endParaRPr lang="en-US" altLang="en-US" b="0">
              <a:solidFill>
                <a:prstClr val="black"/>
              </a:solidFill>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47032A47-7C8D-4EB6-9DBE-33197E6DE21F}" type="slidenum">
              <a:rPr lang="en-US" altLang="en-US" b="0">
                <a:solidFill>
                  <a:prstClr val="black"/>
                </a:solidFill>
              </a:rPr>
              <a:pPr eaLnBrk="1" hangingPunct="1"/>
              <a:t>23</a:t>
            </a:fld>
            <a:endParaRPr lang="en-US" altLang="en-US" b="0">
              <a:solidFill>
                <a:prstClr val="black"/>
              </a:solidFill>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DBA1B512-8E74-42C5-9A3D-54E06D4A4B7A}" type="slidenum">
              <a:rPr lang="en-US" altLang="en-US" b="0">
                <a:solidFill>
                  <a:prstClr val="black"/>
                </a:solidFill>
              </a:rPr>
              <a:pPr eaLnBrk="1" hangingPunct="1"/>
              <a:t>24</a:t>
            </a:fld>
            <a:endParaRPr lang="en-US" altLang="en-US" b="0">
              <a:solidFill>
                <a:prstClr val="black"/>
              </a:solidFill>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2A991430-02E6-4FEA-B6CA-9904A8258914}" type="slidenum">
              <a:rPr lang="en-US" altLang="en-US" b="0">
                <a:solidFill>
                  <a:prstClr val="black"/>
                </a:solidFill>
              </a:rPr>
              <a:pPr eaLnBrk="1" hangingPunct="1"/>
              <a:t>25</a:t>
            </a:fld>
            <a:endParaRPr lang="en-US" altLang="en-US" b="0">
              <a:solidFill>
                <a:prstClr val="black"/>
              </a:solidFill>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0C58D9EA-C213-4485-AF80-C508E80F1E3A}" type="slidenum">
              <a:rPr lang="en-US" altLang="en-US" b="0">
                <a:solidFill>
                  <a:prstClr val="black"/>
                </a:solidFill>
              </a:rPr>
              <a:pPr eaLnBrk="1" hangingPunct="1"/>
              <a:t>26</a:t>
            </a:fld>
            <a:endParaRPr lang="en-US" altLang="en-US" b="0">
              <a:solidFill>
                <a:prstClr val="black"/>
              </a:solidFill>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A5A070B7-316A-4EC9-930A-AB85284872CA}" type="slidenum">
              <a:rPr lang="en-US" altLang="en-US" b="0">
                <a:solidFill>
                  <a:prstClr val="black"/>
                </a:solidFill>
              </a:rPr>
              <a:pPr eaLnBrk="1" hangingPunct="1"/>
              <a:t>27</a:t>
            </a:fld>
            <a:endParaRPr lang="en-US" altLang="en-US" b="0">
              <a:solidFill>
                <a:prstClr val="black"/>
              </a:solidFill>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96833948-FD8D-458C-B93F-24521497B7D8}" type="slidenum">
              <a:rPr lang="en-US" altLang="en-US" b="0">
                <a:solidFill>
                  <a:prstClr val="black"/>
                </a:solidFill>
              </a:rPr>
              <a:pPr eaLnBrk="1" hangingPunct="1"/>
              <a:t>28</a:t>
            </a:fld>
            <a:endParaRPr lang="en-US" altLang="en-US" b="0">
              <a:solidFill>
                <a:prstClr val="black"/>
              </a:solidFill>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A584D54E-C0E7-41BD-BD88-8980CC5F59DD}" type="slidenum">
              <a:rPr lang="en-US" altLang="en-US" b="0">
                <a:solidFill>
                  <a:prstClr val="black"/>
                </a:solidFill>
              </a:rPr>
              <a:pPr eaLnBrk="1" hangingPunct="1"/>
              <a:t>29</a:t>
            </a:fld>
            <a:endParaRPr lang="en-US" altLang="en-US" b="0">
              <a:solidFill>
                <a:prstClr val="black"/>
              </a:solidFill>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8168C859-228D-4E92-9679-3B537FC3245E}" type="slidenum">
              <a:rPr lang="en-US" altLang="en-US" b="0">
                <a:solidFill>
                  <a:prstClr val="black"/>
                </a:solidFill>
              </a:rPr>
              <a:pPr eaLnBrk="1" hangingPunct="1"/>
              <a:t>3</a:t>
            </a:fld>
            <a:endParaRPr lang="en-US" altLang="en-US" b="0">
              <a:solidFill>
                <a:prstClr val="black"/>
              </a:solidFill>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6524A88A-1D57-4015-B2FB-ECB4212871B0}" type="slidenum">
              <a:rPr lang="en-US" altLang="en-US" b="0">
                <a:solidFill>
                  <a:prstClr val="black"/>
                </a:solidFill>
              </a:rPr>
              <a:pPr eaLnBrk="1" hangingPunct="1"/>
              <a:t>30</a:t>
            </a:fld>
            <a:endParaRPr lang="en-US" altLang="en-US" b="0">
              <a:solidFill>
                <a:prstClr val="black"/>
              </a:solidFill>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44444BCE-4A81-4CD4-BDB3-6C18077607DB}" type="slidenum">
              <a:rPr lang="en-US" altLang="en-US" b="0">
                <a:solidFill>
                  <a:prstClr val="black"/>
                </a:solidFill>
              </a:rPr>
              <a:pPr eaLnBrk="1" hangingPunct="1"/>
              <a:t>31</a:t>
            </a:fld>
            <a:endParaRPr lang="en-US" altLang="en-US" b="0">
              <a:solidFill>
                <a:prstClr val="black"/>
              </a:solidFill>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D584DADD-BBB7-4A80-B43E-547124C2D77C}" type="slidenum">
              <a:rPr lang="en-US" altLang="en-US" b="0">
                <a:solidFill>
                  <a:prstClr val="black"/>
                </a:solidFill>
              </a:rPr>
              <a:pPr eaLnBrk="1" hangingPunct="1"/>
              <a:t>32</a:t>
            </a:fld>
            <a:endParaRPr lang="en-US" altLang="en-US" b="0">
              <a:solidFill>
                <a:prstClr val="black"/>
              </a:solidFill>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F0E8DBBC-616A-4AD4-8AAE-7B3950D60F7A}" type="slidenum">
              <a:rPr lang="en-US" altLang="en-US" b="0">
                <a:solidFill>
                  <a:prstClr val="black"/>
                </a:solidFill>
              </a:rPr>
              <a:pPr eaLnBrk="1" hangingPunct="1"/>
              <a:t>33</a:t>
            </a:fld>
            <a:endParaRPr lang="en-US" altLang="en-US" b="0">
              <a:solidFill>
                <a:prstClr val="black"/>
              </a:solidFill>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39E360EC-E6B0-4B22-8F24-6D26E6CD534D}" type="slidenum">
              <a:rPr lang="en-US" altLang="en-US" b="0">
                <a:solidFill>
                  <a:prstClr val="black"/>
                </a:solidFill>
              </a:rPr>
              <a:pPr eaLnBrk="1" hangingPunct="1"/>
              <a:t>34</a:t>
            </a:fld>
            <a:endParaRPr lang="en-US" altLang="en-US" b="0">
              <a:solidFill>
                <a:prstClr val="black"/>
              </a:solidFill>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9281818E-57DD-4450-B5D1-996C60C298FC}" type="slidenum">
              <a:rPr lang="en-US" altLang="en-US" b="0">
                <a:solidFill>
                  <a:prstClr val="black"/>
                </a:solidFill>
              </a:rPr>
              <a:pPr eaLnBrk="1" hangingPunct="1"/>
              <a:t>35</a:t>
            </a:fld>
            <a:endParaRPr lang="en-US" altLang="en-US" b="0">
              <a:solidFill>
                <a:prstClr val="black"/>
              </a:solidFill>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C6F8EE55-C8A7-4434-B857-F4C18C4B2E1F}" type="slidenum">
              <a:rPr lang="en-US" altLang="en-US" b="0">
                <a:solidFill>
                  <a:prstClr val="black"/>
                </a:solidFill>
              </a:rPr>
              <a:pPr eaLnBrk="1" hangingPunct="1"/>
              <a:t>36</a:t>
            </a:fld>
            <a:endParaRPr lang="en-US" altLang="en-US" b="0">
              <a:solidFill>
                <a:prstClr val="black"/>
              </a:solidFill>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950ACC1E-9151-4727-AEA5-940AA3D6F911}" type="slidenum">
              <a:rPr lang="en-US" altLang="en-US" b="0">
                <a:solidFill>
                  <a:prstClr val="black"/>
                </a:solidFill>
              </a:rPr>
              <a:pPr eaLnBrk="1" hangingPunct="1"/>
              <a:t>37</a:t>
            </a:fld>
            <a:endParaRPr lang="en-US" altLang="en-US" b="0">
              <a:solidFill>
                <a:prstClr val="black"/>
              </a:solidFill>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C14140C8-9875-42B7-8C63-2E1B619ECBC4}" type="slidenum">
              <a:rPr lang="en-US" altLang="en-US" b="0">
                <a:solidFill>
                  <a:prstClr val="black"/>
                </a:solidFill>
              </a:rPr>
              <a:pPr eaLnBrk="1" hangingPunct="1"/>
              <a:t>38</a:t>
            </a:fld>
            <a:endParaRPr lang="en-US" altLang="en-US" b="0">
              <a:solidFill>
                <a:prstClr val="black"/>
              </a:solidFill>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207CA852-7D7C-4F67-96EF-B70BDAF18AD3}" type="slidenum">
              <a:rPr lang="en-US" altLang="en-US" b="0">
                <a:solidFill>
                  <a:prstClr val="black"/>
                </a:solidFill>
              </a:rPr>
              <a:pPr eaLnBrk="1" hangingPunct="1"/>
              <a:t>39</a:t>
            </a:fld>
            <a:endParaRPr lang="en-US" altLang="en-US" b="0">
              <a:solidFill>
                <a:prstClr val="black"/>
              </a:solidFill>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2DB1645F-60BA-4072-AE2F-16B6D6EE9327}" type="slidenum">
              <a:rPr lang="en-US" altLang="en-US" b="0">
                <a:solidFill>
                  <a:prstClr val="black"/>
                </a:solidFill>
              </a:rPr>
              <a:pPr eaLnBrk="1" hangingPunct="1"/>
              <a:t>4</a:t>
            </a:fld>
            <a:endParaRPr lang="en-US" altLang="en-US" b="0">
              <a:solidFill>
                <a:prstClr val="black"/>
              </a:solidFill>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22CE722B-2CEE-4262-A5C1-820D51F87000}" type="slidenum">
              <a:rPr lang="en-US" altLang="en-US" b="0">
                <a:solidFill>
                  <a:prstClr val="black"/>
                </a:solidFill>
              </a:rPr>
              <a:pPr eaLnBrk="1" hangingPunct="1"/>
              <a:t>40</a:t>
            </a:fld>
            <a:endParaRPr lang="en-US" altLang="en-US" b="0">
              <a:solidFill>
                <a:prstClr val="black"/>
              </a:solidFill>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91FA92E0-9AD7-43E6-8BC1-2010F57260A1}" type="slidenum">
              <a:rPr lang="en-US" altLang="en-US" b="0">
                <a:solidFill>
                  <a:prstClr val="black"/>
                </a:solidFill>
              </a:rPr>
              <a:pPr eaLnBrk="1" hangingPunct="1"/>
              <a:t>41</a:t>
            </a:fld>
            <a:endParaRPr lang="en-US" altLang="en-US" b="0">
              <a:solidFill>
                <a:prstClr val="black"/>
              </a:solidFill>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685F5ACE-2087-40F6-A8ED-594B2D021CDA}" type="slidenum">
              <a:rPr lang="en-US" altLang="en-US" b="0">
                <a:solidFill>
                  <a:prstClr val="black"/>
                </a:solidFill>
              </a:rPr>
              <a:pPr eaLnBrk="1" hangingPunct="1"/>
              <a:t>42</a:t>
            </a:fld>
            <a:endParaRPr lang="en-US" altLang="en-US" b="0">
              <a:solidFill>
                <a:prstClr val="black"/>
              </a:solidFill>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2E7D4DD9-A94B-4DC4-8E38-7815EA1CB8D5}" type="slidenum">
              <a:rPr lang="en-US" altLang="en-US" b="0">
                <a:solidFill>
                  <a:prstClr val="black"/>
                </a:solidFill>
              </a:rPr>
              <a:pPr eaLnBrk="1" hangingPunct="1"/>
              <a:t>43</a:t>
            </a:fld>
            <a:endParaRPr lang="en-US" altLang="en-US" b="0">
              <a:solidFill>
                <a:prstClr val="black"/>
              </a:solidFill>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BA75DF35-BED9-4F54-B2BC-C9B949C1F135}" type="slidenum">
              <a:rPr lang="en-US" altLang="en-US" b="0">
                <a:solidFill>
                  <a:prstClr val="black"/>
                </a:solidFill>
              </a:rPr>
              <a:pPr eaLnBrk="1" hangingPunct="1"/>
              <a:t>44</a:t>
            </a:fld>
            <a:endParaRPr lang="en-US" altLang="en-US" b="0">
              <a:solidFill>
                <a:prstClr val="black"/>
              </a:solidFill>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7F21641C-C3B8-4BE1-B72B-FD64EE1B2B2F}" type="slidenum">
              <a:rPr lang="en-US" altLang="en-US" b="0">
                <a:solidFill>
                  <a:prstClr val="black"/>
                </a:solidFill>
              </a:rPr>
              <a:pPr eaLnBrk="1" hangingPunct="1"/>
              <a:t>5</a:t>
            </a:fld>
            <a:endParaRPr lang="en-US" altLang="en-US" b="0">
              <a:solidFill>
                <a:prstClr val="black"/>
              </a:solidFill>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8D8B03EE-58B9-4573-807C-7BC544758D5B}" type="slidenum">
              <a:rPr lang="en-US" altLang="en-US" b="0">
                <a:solidFill>
                  <a:prstClr val="black"/>
                </a:solidFill>
              </a:rPr>
              <a:pPr eaLnBrk="1" hangingPunct="1"/>
              <a:t>6</a:t>
            </a:fld>
            <a:endParaRPr lang="en-US" altLang="en-US" b="0">
              <a:solidFill>
                <a:prstClr val="black"/>
              </a:solidFill>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F2629746-F4F1-4275-9783-D766004C9606}" type="slidenum">
              <a:rPr lang="en-US" altLang="en-US" b="0">
                <a:solidFill>
                  <a:prstClr val="black"/>
                </a:solidFill>
              </a:rPr>
              <a:pPr eaLnBrk="1" hangingPunct="1"/>
              <a:t>7</a:t>
            </a:fld>
            <a:endParaRPr lang="en-US" altLang="en-US" b="0">
              <a:solidFill>
                <a:prstClr val="black"/>
              </a:solidFill>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DDD4C244-BA23-40FA-B597-B3844090455D}" type="slidenum">
              <a:rPr lang="en-US" altLang="en-US" b="0">
                <a:solidFill>
                  <a:prstClr val="black"/>
                </a:solidFill>
              </a:rPr>
              <a:pPr eaLnBrk="1" hangingPunct="1"/>
              <a:t>8</a:t>
            </a:fld>
            <a:endParaRPr lang="en-US" altLang="en-US" b="0">
              <a:solidFill>
                <a:prstClr val="black"/>
              </a:solidFill>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32" eaLnBrk="0" hangingPunct="0">
              <a:defRPr b="1">
                <a:solidFill>
                  <a:schemeClr val="tx1"/>
                </a:solidFill>
                <a:latin typeface="Arial" charset="0"/>
                <a:ea typeface="ＭＳ Ｐゴシック" pitchFamily="-109" charset="-128"/>
              </a:defRPr>
            </a:lvl1pPr>
            <a:lvl2pPr marL="730617" indent="-281007" defTabSz="914832" eaLnBrk="0" hangingPunct="0">
              <a:defRPr b="1">
                <a:solidFill>
                  <a:schemeClr val="tx1"/>
                </a:solidFill>
                <a:latin typeface="Arial" charset="0"/>
                <a:ea typeface="ＭＳ Ｐゴシック" pitchFamily="-109" charset="-128"/>
              </a:defRPr>
            </a:lvl2pPr>
            <a:lvl3pPr marL="1124026" indent="-224805" defTabSz="914832" eaLnBrk="0" hangingPunct="0">
              <a:defRPr b="1">
                <a:solidFill>
                  <a:schemeClr val="tx1"/>
                </a:solidFill>
                <a:latin typeface="Arial" charset="0"/>
                <a:ea typeface="ＭＳ Ｐゴシック" pitchFamily="-109" charset="-128"/>
              </a:defRPr>
            </a:lvl3pPr>
            <a:lvl4pPr marL="1573637" indent="-224805" defTabSz="914832" eaLnBrk="0" hangingPunct="0">
              <a:defRPr b="1">
                <a:solidFill>
                  <a:schemeClr val="tx1"/>
                </a:solidFill>
                <a:latin typeface="Arial" charset="0"/>
                <a:ea typeface="ＭＳ Ｐゴシック" pitchFamily="-109" charset="-128"/>
              </a:defRPr>
            </a:lvl4pPr>
            <a:lvl5pPr marL="2023247" indent="-224805" defTabSz="914832" eaLnBrk="0" hangingPunct="0">
              <a:defRPr b="1">
                <a:solidFill>
                  <a:schemeClr val="tx1"/>
                </a:solidFill>
                <a:latin typeface="Arial" charset="0"/>
                <a:ea typeface="ＭＳ Ｐゴシック" pitchFamily="-109" charset="-128"/>
              </a:defRPr>
            </a:lvl5pPr>
            <a:lvl6pPr marL="2472858" indent="-224805" defTabSz="914832" eaLnBrk="0" fontAlgn="base" hangingPunct="0">
              <a:spcBef>
                <a:spcPct val="0"/>
              </a:spcBef>
              <a:spcAft>
                <a:spcPct val="0"/>
              </a:spcAft>
              <a:defRPr b="1">
                <a:solidFill>
                  <a:schemeClr val="tx1"/>
                </a:solidFill>
                <a:latin typeface="Arial" charset="0"/>
                <a:ea typeface="ＭＳ Ｐゴシック" pitchFamily="-109" charset="-128"/>
              </a:defRPr>
            </a:lvl6pPr>
            <a:lvl7pPr marL="2922468" indent="-224805" defTabSz="914832" eaLnBrk="0" fontAlgn="base" hangingPunct="0">
              <a:spcBef>
                <a:spcPct val="0"/>
              </a:spcBef>
              <a:spcAft>
                <a:spcPct val="0"/>
              </a:spcAft>
              <a:defRPr b="1">
                <a:solidFill>
                  <a:schemeClr val="tx1"/>
                </a:solidFill>
                <a:latin typeface="Arial" charset="0"/>
                <a:ea typeface="ＭＳ Ｐゴシック" pitchFamily="-109" charset="-128"/>
              </a:defRPr>
            </a:lvl7pPr>
            <a:lvl8pPr marL="3372079" indent="-224805" defTabSz="914832" eaLnBrk="0" fontAlgn="base" hangingPunct="0">
              <a:spcBef>
                <a:spcPct val="0"/>
              </a:spcBef>
              <a:spcAft>
                <a:spcPct val="0"/>
              </a:spcAft>
              <a:defRPr b="1">
                <a:solidFill>
                  <a:schemeClr val="tx1"/>
                </a:solidFill>
                <a:latin typeface="Arial" charset="0"/>
                <a:ea typeface="ＭＳ Ｐゴシック" pitchFamily="-109" charset="-128"/>
              </a:defRPr>
            </a:lvl8pPr>
            <a:lvl9pPr marL="3821689" indent="-224805" defTabSz="914832"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hangingPunct="1"/>
            <a:fld id="{7541D29E-31DD-4BA4-BFD5-B099381A3A4D}" type="slidenum">
              <a:rPr lang="en-US" altLang="en-US" b="0">
                <a:solidFill>
                  <a:prstClr val="black"/>
                </a:solidFill>
              </a:rPr>
              <a:pPr eaLnBrk="1" hangingPunct="1"/>
              <a:t>9</a:t>
            </a:fld>
            <a:endParaRPr lang="en-US" altLang="en-US" b="0">
              <a:solidFill>
                <a:prstClr val="black"/>
              </a:solidFill>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EB9ECF-8245-45E5-920A-C86C9EFE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0029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BAC41C-FFD7-43AC-A197-D94E252A1C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9487745"/>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33879D-2A5A-40F7-AFBB-D2F349D597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29407"/>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27575D-BA11-4F28-A4C3-02AF7977A7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8451046"/>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C5F150-0DD2-4CA6-9DBA-077C2FABAF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9962080"/>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D6688-8DB3-479E-8EE9-CDCBC280F1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938981"/>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FFB993-3EDE-4809-8007-93FF278281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5814397"/>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5E2A06-75FE-409E-AC38-20C809CC14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3378085"/>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79D16A-648B-43C9-871A-F3912E1509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8890854"/>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205024-46DA-41FE-BCF3-C9BF0D9B74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5540668"/>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7B1FD2-1E79-4987-84AC-5541B00A2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357443"/>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109" charset="0"/>
                <a:ea typeface="+mn-ea"/>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109" charset="0"/>
                <a:ea typeface="+mn-ea"/>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fontAlgn="base">
              <a:spcBef>
                <a:spcPct val="0"/>
              </a:spcBef>
              <a:spcAft>
                <a:spcPct val="0"/>
              </a:spcAft>
              <a:defRPr/>
            </a:pPr>
            <a:fld id="{1941C820-7490-4E45-9FBA-754ECCA25D93}" type="slidenum">
              <a:rPr lang="en-US">
                <a:solidFill>
                  <a:srgbClr val="000000"/>
                </a:solidFill>
                <a:ea typeface="ＭＳ Ｐゴシック" pitchFamily="-109" charset="-128"/>
              </a:rPr>
              <a:pPr fontAlgn="base">
                <a:spcBef>
                  <a:spcPct val="0"/>
                </a:spcBef>
                <a:spcAft>
                  <a:spcPct val="0"/>
                </a:spcAft>
                <a:defRPr/>
              </a:pPr>
              <a:t>‹#›</a:t>
            </a:fld>
            <a:endParaRPr lang="en-US">
              <a:solidFill>
                <a:srgbClr val="000000"/>
              </a:solidFill>
              <a:ea typeface="ＭＳ Ｐゴシック" pitchFamily="-109" charset="-128"/>
            </a:endParaRPr>
          </a:p>
        </p:txBody>
      </p:sp>
    </p:spTree>
    <p:extLst>
      <p:ext uri="{BB962C8B-B14F-4D97-AF65-F5344CB8AC3E}">
        <p14:creationId xmlns:p14="http://schemas.microsoft.com/office/powerpoint/2010/main" val="2254383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31.png"/><Relationship Id="rId4" Type="http://schemas.openxmlformats.org/officeDocument/2006/relationships/image" Target="../media/image30.gif"/><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wmf"/><Relationship Id="rId4" Type="http://schemas.openxmlformats.org/officeDocument/2006/relationships/image" Target="../media/image46.gi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1.wmf"/><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image" Target="../media/image53.gif"/><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wmf"/><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wmf"/><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8.jpeg"/><Relationship Id="rId7"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71.wmf"/><Relationship Id="rId5" Type="http://schemas.openxmlformats.org/officeDocument/2006/relationships/image" Target="../media/image70.wmf"/><Relationship Id="rId10" Type="http://schemas.openxmlformats.org/officeDocument/2006/relationships/image" Target="../media/image75.png"/><Relationship Id="rId4" Type="http://schemas.openxmlformats.org/officeDocument/2006/relationships/image" Target="../media/image59.jpeg"/><Relationship Id="rId9"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solidFill>
            <a:srgbClr val="C4A8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2819400" y="45720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fontAlgn="base">
              <a:spcBef>
                <a:spcPct val="0"/>
              </a:spcBef>
              <a:spcAft>
                <a:spcPct val="0"/>
              </a:spcAft>
            </a:pPr>
            <a:r>
              <a:rPr lang="en-US" altLang="en-US" sz="1200" b="0">
                <a:solidFill>
                  <a:srgbClr val="000000"/>
                </a:solidFill>
                <a:latin typeface="Times New Roman" pitchFamily="18" charset="0"/>
              </a:rPr>
              <a:t>Copyright © 2006</a:t>
            </a:r>
            <a:endParaRPr lang="en-US" altLang="en-US" sz="1000" b="0">
              <a:solidFill>
                <a:srgbClr val="000000"/>
              </a:solidFill>
              <a:latin typeface="Times New Roman" pitchFamily="18" charset="0"/>
            </a:endParaRPr>
          </a:p>
        </p:txBody>
      </p:sp>
      <p:sp>
        <p:nvSpPr>
          <p:cNvPr id="6148" name="Text Box 4"/>
          <p:cNvSpPr txBox="1">
            <a:spLocks noChangeArrowheads="1"/>
          </p:cNvSpPr>
          <p:nvPr/>
        </p:nvSpPr>
        <p:spPr bwMode="auto">
          <a:xfrm>
            <a:off x="6781800" y="3505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50000"/>
              </a:spcBef>
              <a:spcAft>
                <a:spcPct val="0"/>
              </a:spcAft>
            </a:pPr>
            <a:r>
              <a:rPr lang="en-US" altLang="en-US">
                <a:solidFill>
                  <a:srgbClr val="000000"/>
                </a:solidFill>
                <a:sym typeface="Symbol" pitchFamily="-109" charset="2"/>
              </a:rPr>
              <a:t></a:t>
            </a:r>
            <a:endParaRPr lang="en-US" altLang="en-US">
              <a:solidFill>
                <a:srgbClr val="000000"/>
              </a:solidFill>
            </a:endParaRPr>
          </a:p>
        </p:txBody>
      </p:sp>
    </p:spTree>
    <p:extLst>
      <p:ext uri="{BB962C8B-B14F-4D97-AF65-F5344CB8AC3E}">
        <p14:creationId xmlns:p14="http://schemas.microsoft.com/office/powerpoint/2010/main" val="2961901568"/>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9" name="Text Box 3"/>
          <p:cNvSpPr txBox="1">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latin typeface="Copperplate Gothic Bold" pitchFamily="-109" charset="0"/>
              </a:rPr>
              <a:t>Comprehension Check</a:t>
            </a:r>
          </a:p>
        </p:txBody>
      </p:sp>
      <p:sp>
        <p:nvSpPr>
          <p:cNvPr id="260101" name="Text Box 5"/>
          <p:cNvSpPr txBox="1">
            <a:spLocks noChangeArrowheads="1"/>
          </p:cNvSpPr>
          <p:nvPr/>
        </p:nvSpPr>
        <p:spPr bwMode="auto">
          <a:xfrm>
            <a:off x="390525" y="1600200"/>
            <a:ext cx="8753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1</a:t>
            </a:r>
            <a:r>
              <a:rPr lang="en-US" altLang="en-US" sz="2400">
                <a:solidFill>
                  <a:srgbClr val="000000"/>
                </a:solidFill>
                <a:latin typeface="Times New Roman" pitchFamily="18" charset="0"/>
              </a:rPr>
              <a:t>.</a:t>
            </a:r>
            <a:r>
              <a:rPr lang="en-US" altLang="en-US" sz="2000">
                <a:solidFill>
                  <a:srgbClr val="000000"/>
                </a:solidFill>
                <a:latin typeface="Times New Roman" pitchFamily="18" charset="0"/>
              </a:rPr>
              <a:t> The author of </a:t>
            </a:r>
            <a:r>
              <a:rPr lang="en-US" altLang="en-US" sz="2000" i="1">
                <a:solidFill>
                  <a:srgbClr val="000000"/>
                </a:solidFill>
                <a:latin typeface="Times New Roman" pitchFamily="18" charset="0"/>
              </a:rPr>
              <a:t>The Tragedy of Romeo and Juliet</a:t>
            </a:r>
            <a:r>
              <a:rPr lang="en-US" altLang="en-US" sz="2000">
                <a:solidFill>
                  <a:srgbClr val="000000"/>
                </a:solidFill>
                <a:latin typeface="Times New Roman" pitchFamily="18" charset="0"/>
              </a:rPr>
              <a:t> is</a:t>
            </a:r>
          </a:p>
          <a:p>
            <a:pPr eaLnBrk="1" fontAlgn="base" hangingPunct="1">
              <a:spcBef>
                <a:spcPct val="0"/>
              </a:spcBef>
              <a:spcAft>
                <a:spcPct val="0"/>
              </a:spcAft>
            </a:pPr>
            <a:r>
              <a:rPr lang="en-US" altLang="en-US" sz="2000">
                <a:solidFill>
                  <a:srgbClr val="000000"/>
                </a:solidFill>
                <a:latin typeface="Times New Roman" pitchFamily="18" charset="0"/>
              </a:rPr>
              <a:t>     a) Queen Elizabeth            b) William Shakespeare         c) Romeo        </a:t>
            </a:r>
          </a:p>
          <a:p>
            <a:pPr eaLnBrk="1" fontAlgn="base" hangingPunct="1">
              <a:spcBef>
                <a:spcPct val="0"/>
              </a:spcBef>
              <a:spcAft>
                <a:spcPct val="0"/>
              </a:spcAft>
            </a:pPr>
            <a:r>
              <a:rPr lang="en-US" altLang="en-US" sz="2000">
                <a:solidFill>
                  <a:srgbClr val="000000"/>
                </a:solidFill>
                <a:latin typeface="Times New Roman" pitchFamily="18" charset="0"/>
              </a:rPr>
              <a:t>                                                  </a:t>
            </a:r>
            <a:r>
              <a:rPr lang="en-US" altLang="en-US" sz="2000">
                <a:solidFill>
                  <a:srgbClr val="FF0000"/>
                </a:solidFill>
                <a:latin typeface="Times New Roman" pitchFamily="18" charset="0"/>
              </a:rPr>
              <a:t>b) William Shakespeare</a:t>
            </a:r>
          </a:p>
          <a:p>
            <a:pPr eaLnBrk="1" fontAlgn="base" hangingPunct="1">
              <a:spcBef>
                <a:spcPct val="0"/>
              </a:spcBef>
              <a:spcAft>
                <a:spcPct val="0"/>
              </a:spcAft>
            </a:pPr>
            <a:endParaRPr lang="en-US" altLang="en-US" sz="2000">
              <a:solidFill>
                <a:srgbClr val="FF0000"/>
              </a:solidFill>
              <a:latin typeface="Times New Roman" pitchFamily="18" charset="0"/>
            </a:endParaRPr>
          </a:p>
          <a:p>
            <a:pPr eaLnBrk="1" fontAlgn="base" hangingPunct="1">
              <a:spcBef>
                <a:spcPct val="0"/>
              </a:spcBef>
              <a:spcAft>
                <a:spcPct val="0"/>
              </a:spcAft>
            </a:pPr>
            <a:r>
              <a:rPr lang="en-US" altLang="en-US" sz="2000">
                <a:solidFill>
                  <a:srgbClr val="000000"/>
                </a:solidFill>
                <a:latin typeface="Times New Roman" pitchFamily="18" charset="0"/>
              </a:rPr>
              <a:t>2. The plague that swept through England was called </a:t>
            </a:r>
          </a:p>
          <a:p>
            <a:pPr eaLnBrk="1" fontAlgn="base" hangingPunct="1">
              <a:spcBef>
                <a:spcPct val="0"/>
              </a:spcBef>
              <a:spcAft>
                <a:spcPct val="0"/>
              </a:spcAft>
            </a:pPr>
            <a:r>
              <a:rPr lang="en-US" altLang="en-US" sz="2000">
                <a:solidFill>
                  <a:srgbClr val="000000"/>
                </a:solidFill>
                <a:latin typeface="Times New Roman" pitchFamily="18" charset="0"/>
              </a:rPr>
              <a:t>     a) Black Death                   b) Red Death                           c) influenza</a:t>
            </a:r>
          </a:p>
          <a:p>
            <a:pPr eaLnBrk="1" fontAlgn="base" hangingPunct="1">
              <a:spcBef>
                <a:spcPct val="0"/>
              </a:spcBef>
              <a:spcAft>
                <a:spcPct val="0"/>
              </a:spcAft>
            </a:pPr>
            <a:r>
              <a:rPr lang="en-US" altLang="en-US" sz="2000">
                <a:solidFill>
                  <a:srgbClr val="000000"/>
                </a:solidFill>
                <a:latin typeface="Times New Roman" pitchFamily="18" charset="0"/>
              </a:rPr>
              <a:t>     </a:t>
            </a:r>
            <a:r>
              <a:rPr lang="en-US" altLang="en-US" sz="2000">
                <a:solidFill>
                  <a:srgbClr val="FF0000"/>
                </a:solidFill>
                <a:latin typeface="Times New Roman" pitchFamily="18" charset="0"/>
              </a:rPr>
              <a:t>a) Black Death</a:t>
            </a:r>
          </a:p>
          <a:p>
            <a:pPr eaLnBrk="1" fontAlgn="base" hangingPunct="1">
              <a:spcBef>
                <a:spcPct val="0"/>
              </a:spcBef>
              <a:spcAft>
                <a:spcPct val="0"/>
              </a:spcAft>
            </a:pPr>
            <a:endParaRPr lang="en-US" altLang="en-US" sz="2000">
              <a:solidFill>
                <a:srgbClr val="FF0000"/>
              </a:solidFill>
              <a:latin typeface="Times New Roman" pitchFamily="18" charset="0"/>
            </a:endParaRPr>
          </a:p>
          <a:p>
            <a:pPr eaLnBrk="1" fontAlgn="base" hangingPunct="1">
              <a:spcBef>
                <a:spcPct val="0"/>
              </a:spcBef>
              <a:spcAft>
                <a:spcPct val="0"/>
              </a:spcAft>
            </a:pPr>
            <a:r>
              <a:rPr lang="en-US" altLang="en-US" sz="2000">
                <a:solidFill>
                  <a:srgbClr val="000000"/>
                </a:solidFill>
                <a:latin typeface="Times New Roman" pitchFamily="18" charset="0"/>
              </a:rPr>
              <a:t>3. Who did the real Pocahontas marry?</a:t>
            </a:r>
          </a:p>
          <a:p>
            <a:pPr eaLnBrk="1" fontAlgn="base" hangingPunct="1">
              <a:spcBef>
                <a:spcPct val="0"/>
              </a:spcBef>
              <a:spcAft>
                <a:spcPct val="0"/>
              </a:spcAft>
            </a:pPr>
            <a:r>
              <a:rPr lang="en-US" altLang="en-US" sz="2000">
                <a:solidFill>
                  <a:srgbClr val="000000"/>
                </a:solidFill>
                <a:latin typeface="Times New Roman" pitchFamily="18" charset="0"/>
              </a:rPr>
              <a:t>    a) Will Smith                     b) John Rolfe 		            c) John Smith</a:t>
            </a:r>
          </a:p>
          <a:p>
            <a:pPr eaLnBrk="1" fontAlgn="base" hangingPunct="1">
              <a:spcBef>
                <a:spcPct val="0"/>
              </a:spcBef>
              <a:spcAft>
                <a:spcPct val="0"/>
              </a:spcAft>
            </a:pPr>
            <a:r>
              <a:rPr lang="en-US" altLang="en-US" sz="2000">
                <a:solidFill>
                  <a:srgbClr val="000000"/>
                </a:solidFill>
                <a:latin typeface="Times New Roman" pitchFamily="18" charset="0"/>
              </a:rPr>
              <a:t>                                                </a:t>
            </a:r>
            <a:r>
              <a:rPr lang="en-US" altLang="en-US" sz="2000">
                <a:solidFill>
                  <a:srgbClr val="FF0000"/>
                </a:solidFill>
                <a:latin typeface="Times New Roman" pitchFamily="18" charset="0"/>
              </a:rPr>
              <a:t>b) John Rolfe</a:t>
            </a:r>
            <a:endParaRPr lang="en-US" altLang="en-US">
              <a:solidFill>
                <a:srgbClr val="000000"/>
              </a:solidFill>
              <a:latin typeface="Times New Roman" pitchFamily="18" charset="0"/>
            </a:endParaRPr>
          </a:p>
        </p:txBody>
      </p:sp>
      <p:sp>
        <p:nvSpPr>
          <p:cNvPr id="260102" name="Rectangle 6"/>
          <p:cNvSpPr>
            <a:spLocks noChangeArrowheads="1"/>
          </p:cNvSpPr>
          <p:nvPr/>
        </p:nvSpPr>
        <p:spPr bwMode="auto">
          <a:xfrm>
            <a:off x="0" y="762000"/>
            <a:ext cx="9144000" cy="519113"/>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2800" b="1">
                <a:solidFill>
                  <a:srgbClr val="681912"/>
                </a:solidFill>
                <a:effectLst>
                  <a:outerShdw blurRad="38100" dist="38100" dir="2700000" algn="tl">
                    <a:srgbClr val="DDDDDD"/>
                  </a:outerShdw>
                </a:effectLst>
                <a:latin typeface="Times New Roman" pitchFamily="-109" charset="0"/>
              </a:rPr>
              <a:t>Directions</a:t>
            </a:r>
            <a:r>
              <a:rPr lang="en-US" sz="2400" b="1">
                <a:solidFill>
                  <a:srgbClr val="681912"/>
                </a:solidFill>
                <a:effectLst>
                  <a:outerShdw blurRad="38100" dist="38100" dir="2700000" algn="tl">
                    <a:srgbClr val="DDDDDD"/>
                  </a:outerShdw>
                </a:effectLst>
                <a:latin typeface="Times New Roman" pitchFamily="-109" charset="0"/>
              </a:rPr>
              <a:t>: select the best answer to each question</a:t>
            </a:r>
          </a:p>
        </p:txBody>
      </p:sp>
    </p:spTree>
    <p:extLst>
      <p:ext uri="{BB962C8B-B14F-4D97-AF65-F5344CB8AC3E}">
        <p14:creationId xmlns:p14="http://schemas.microsoft.com/office/powerpoint/2010/main" val="14492001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0101">
                                            <p:txEl>
                                              <p:pRg st="2" end="2"/>
                                            </p:txEl>
                                          </p:spTgt>
                                        </p:tgtEl>
                                        <p:attrNameLst>
                                          <p:attrName>style.visibility</p:attrName>
                                        </p:attrNameLst>
                                      </p:cBhvr>
                                      <p:to>
                                        <p:strVal val="visible"/>
                                      </p:to>
                                    </p:set>
                                    <p:anim calcmode="lin" valueType="num">
                                      <p:cBhvr additive="base">
                                        <p:cTn id="7" dur="1000" fill="hold"/>
                                        <p:tgtEl>
                                          <p:spTgt spid="260101">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601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0101">
                                            <p:txEl>
                                              <p:pRg st="6" end="6"/>
                                            </p:txEl>
                                          </p:spTgt>
                                        </p:tgtEl>
                                        <p:attrNameLst>
                                          <p:attrName>style.visibility</p:attrName>
                                        </p:attrNameLst>
                                      </p:cBhvr>
                                      <p:to>
                                        <p:strVal val="visible"/>
                                      </p:to>
                                    </p:set>
                                    <p:anim calcmode="lin" valueType="num">
                                      <p:cBhvr additive="base">
                                        <p:cTn id="13" dur="1000" fill="hold"/>
                                        <p:tgtEl>
                                          <p:spTgt spid="260101">
                                            <p:txEl>
                                              <p:pRg st="6" end="6"/>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6010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60101">
                                            <p:txEl>
                                              <p:pRg st="10" end="10"/>
                                            </p:txEl>
                                          </p:spTgt>
                                        </p:tgtEl>
                                        <p:attrNameLst>
                                          <p:attrName>style.visibility</p:attrName>
                                        </p:attrNameLst>
                                      </p:cBhvr>
                                      <p:to>
                                        <p:strVal val="visible"/>
                                      </p:to>
                                    </p:set>
                                    <p:anim calcmode="lin" valueType="num">
                                      <p:cBhvr additive="base">
                                        <p:cTn id="19" dur="1000" fill="hold"/>
                                        <p:tgtEl>
                                          <p:spTgt spid="260101">
                                            <p:txEl>
                                              <p:pRg st="10" end="1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6010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ext Box 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Objectives</a:t>
            </a:r>
          </a:p>
        </p:txBody>
      </p:sp>
      <p:pic>
        <p:nvPicPr>
          <p:cNvPr id="195588" name="Picture 4" descr="32205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7143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9" name="Text Box 5"/>
          <p:cNvSpPr txBox="1">
            <a:spLocks noChangeArrowheads="1"/>
          </p:cNvSpPr>
          <p:nvPr/>
        </p:nvSpPr>
        <p:spPr bwMode="auto">
          <a:xfrm>
            <a:off x="2057400" y="2209800"/>
            <a:ext cx="5257800" cy="1462088"/>
          </a:xfrm>
          <a:prstGeom prst="rect">
            <a:avLst/>
          </a:prstGeom>
          <a:noFill/>
          <a:ln w="9525">
            <a:noFill/>
            <a:miter lim="800000"/>
            <a:headEnd/>
            <a:tailEnd/>
          </a:ln>
          <a:effectLst/>
        </p:spPr>
        <p:txBody>
          <a:bodyPr>
            <a:spAutoFit/>
          </a:bodyPr>
          <a:lstStyle>
            <a:lvl1pPr marL="342900" indent="-342900" eaLnBrk="0" hangingPunct="0">
              <a:defRPr sz="2400" b="1">
                <a:solidFill>
                  <a:schemeClr val="tx1"/>
                </a:solidFill>
                <a:latin typeface="Arial" charset="0"/>
                <a:ea typeface="ＭＳ Ｐゴシック" pitchFamily="-109" charset="-128"/>
              </a:defRPr>
            </a:lvl1pPr>
            <a:lvl2pPr marL="37931725" indent="-37474525" eaLnBrk="0" hangingPunct="0">
              <a:defRPr sz="2400" b="1">
                <a:solidFill>
                  <a:schemeClr val="tx1"/>
                </a:solidFill>
                <a:latin typeface="Arial" charset="0"/>
                <a:ea typeface="ＭＳ Ｐゴシック" pitchFamily="-109" charset="-128"/>
              </a:defRPr>
            </a:lvl2pPr>
            <a:lvl3pPr eaLnBrk="0" hangingPunct="0">
              <a:defRPr sz="2400" b="1">
                <a:solidFill>
                  <a:schemeClr val="tx1"/>
                </a:solidFill>
                <a:latin typeface="Arial" charset="0"/>
                <a:ea typeface="ＭＳ Ｐゴシック" pitchFamily="-109" charset="-128"/>
              </a:defRPr>
            </a:lvl3pPr>
            <a:lvl4pPr eaLnBrk="0" hangingPunct="0">
              <a:defRPr sz="2400" b="1">
                <a:solidFill>
                  <a:schemeClr val="tx1"/>
                </a:solidFill>
                <a:latin typeface="Arial" charset="0"/>
                <a:ea typeface="ＭＳ Ｐゴシック" pitchFamily="-109" charset="-128"/>
              </a:defRPr>
            </a:lvl4pPr>
            <a:lvl5pPr eaLnBrk="0" hangingPunct="0">
              <a:defRPr sz="2400" b="1">
                <a:solidFill>
                  <a:schemeClr val="tx1"/>
                </a:solidFill>
                <a:latin typeface="Arial" charset="0"/>
                <a:ea typeface="ＭＳ Ｐゴシック" pitchFamily="-109" charset="-128"/>
              </a:defRPr>
            </a:lvl5pPr>
            <a:lvl6pPr marL="457200" eaLnBrk="0" fontAlgn="base" hangingPunct="0">
              <a:spcBef>
                <a:spcPct val="0"/>
              </a:spcBef>
              <a:spcAft>
                <a:spcPct val="0"/>
              </a:spcAft>
              <a:defRPr sz="2400" b="1">
                <a:solidFill>
                  <a:schemeClr val="tx1"/>
                </a:solidFill>
                <a:latin typeface="Arial" charset="0"/>
                <a:ea typeface="ＭＳ Ｐゴシック" pitchFamily="-109" charset="-128"/>
              </a:defRPr>
            </a:lvl6pPr>
            <a:lvl7pPr marL="914400" eaLnBrk="0" fontAlgn="base" hangingPunct="0">
              <a:spcBef>
                <a:spcPct val="0"/>
              </a:spcBef>
              <a:spcAft>
                <a:spcPct val="0"/>
              </a:spcAft>
              <a:defRPr sz="2400" b="1">
                <a:solidFill>
                  <a:schemeClr val="tx1"/>
                </a:solidFill>
                <a:latin typeface="Arial" charset="0"/>
                <a:ea typeface="ＭＳ Ｐゴシック" pitchFamily="-109"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9"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9" charset="-128"/>
              </a:defRPr>
            </a:lvl9pPr>
          </a:lstStyle>
          <a:p>
            <a:pPr algn="ctr" eaLnBrk="1" fontAlgn="base" hangingPunct="1">
              <a:spcBef>
                <a:spcPct val="0"/>
              </a:spcBef>
              <a:spcAft>
                <a:spcPct val="0"/>
              </a:spcAft>
              <a:defRPr/>
            </a:pPr>
            <a:endParaRPr lang="en-US" sz="1800" smtClean="0">
              <a:solidFill>
                <a:srgbClr val="000000"/>
              </a:solidFill>
              <a:latin typeface="Times New Roman" pitchFamily="-109" charset="0"/>
            </a:endParaRPr>
          </a:p>
          <a:p>
            <a:pPr algn="ctr" eaLnBrk="1" fontAlgn="base" hangingPunct="1">
              <a:spcBef>
                <a:spcPct val="0"/>
              </a:spcBef>
              <a:spcAft>
                <a:spcPct val="0"/>
              </a:spcAft>
              <a:defRPr/>
            </a:pPr>
            <a:r>
              <a:rPr lang="en-US" smtClean="0">
                <a:solidFill>
                  <a:srgbClr val="681912"/>
                </a:solidFill>
                <a:latin typeface="Times New Roman" pitchFamily="-109" charset="0"/>
              </a:rPr>
              <a:t>1. Examine the Globe Theater</a:t>
            </a:r>
            <a:r>
              <a:rPr lang="en-US" smtClean="0">
                <a:solidFill>
                  <a:srgbClr val="681912"/>
                </a:solidFill>
                <a:effectLst>
                  <a:outerShdw blurRad="38100" dist="38100" dir="2700000" algn="tl">
                    <a:srgbClr val="C0C0C0"/>
                  </a:outerShdw>
                </a:effectLst>
                <a:latin typeface="Times New Roman" pitchFamily="-109" charset="0"/>
              </a:rPr>
              <a:t> </a:t>
            </a:r>
          </a:p>
          <a:p>
            <a:pPr algn="ctr" eaLnBrk="1" fontAlgn="base" hangingPunct="1">
              <a:spcBef>
                <a:spcPct val="0"/>
              </a:spcBef>
              <a:spcAft>
                <a:spcPct val="0"/>
              </a:spcAft>
              <a:defRPr/>
            </a:pPr>
            <a:endParaRPr lang="en-US" smtClean="0">
              <a:solidFill>
                <a:srgbClr val="681912"/>
              </a:solidFill>
              <a:effectLst>
                <a:outerShdw blurRad="38100" dist="38100" dir="2700000" algn="tl">
                  <a:srgbClr val="C0C0C0"/>
                </a:outerShdw>
              </a:effectLst>
              <a:latin typeface="Times New Roman" pitchFamily="-109" charset="0"/>
            </a:endParaRPr>
          </a:p>
          <a:p>
            <a:pPr algn="ctr" eaLnBrk="1" fontAlgn="base" hangingPunct="1">
              <a:spcBef>
                <a:spcPct val="0"/>
              </a:spcBef>
              <a:spcAft>
                <a:spcPct val="0"/>
              </a:spcAft>
              <a:defRPr/>
            </a:pPr>
            <a:r>
              <a:rPr lang="en-US" smtClean="0">
                <a:solidFill>
                  <a:srgbClr val="681912"/>
                </a:solidFill>
                <a:latin typeface="Times New Roman" pitchFamily="-109" charset="0"/>
              </a:rPr>
              <a:t>     2. Identify Elements of a Play  </a:t>
            </a:r>
            <a:endParaRPr lang="en-US" i="1" smtClean="0">
              <a:solidFill>
                <a:srgbClr val="681912"/>
              </a:solidFill>
              <a:latin typeface="Times New Roman" pitchFamily="-109" charset="0"/>
            </a:endParaRPr>
          </a:p>
        </p:txBody>
      </p:sp>
      <p:sp>
        <p:nvSpPr>
          <p:cNvPr id="17414" name="Text Box 6"/>
          <p:cNvSpPr txBox="1">
            <a:spLocks noChangeArrowheads="1"/>
          </p:cNvSpPr>
          <p:nvPr/>
        </p:nvSpPr>
        <p:spPr bwMode="auto">
          <a:xfrm>
            <a:off x="0" y="6553200"/>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200">
                <a:solidFill>
                  <a:srgbClr val="681912"/>
                </a:solidFill>
              </a:rPr>
              <a:t>Bloom’s: knowledge, comprehension, analysis</a:t>
            </a:r>
          </a:p>
        </p:txBody>
      </p:sp>
    </p:spTree>
    <p:extLst>
      <p:ext uri="{BB962C8B-B14F-4D97-AF65-F5344CB8AC3E}">
        <p14:creationId xmlns:p14="http://schemas.microsoft.com/office/powerpoint/2010/main" val="4896277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wedge">
                                      <p:cBhvr>
                                        <p:cTn id="7" dur="1000"/>
                                        <p:tgtEl>
                                          <p:spTgt spid="19558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95589"/>
                                        </p:tgtEl>
                                        <p:attrNameLst>
                                          <p:attrName>style.visibility</p:attrName>
                                        </p:attrNameLst>
                                      </p:cBhvr>
                                      <p:to>
                                        <p:strVal val="visible"/>
                                      </p:to>
                                    </p:set>
                                    <p:animEffect transition="in" filter="wedge">
                                      <p:cBhvr>
                                        <p:cTn id="10" dur="10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Text Box 3"/>
          <p:cNvSpPr txBox="1">
            <a:spLocks noChangeArrowheads="1"/>
          </p:cNvSpPr>
          <p:nvPr/>
        </p:nvSpPr>
        <p:spPr bwMode="auto">
          <a:xfrm>
            <a:off x="76200" y="76200"/>
            <a:ext cx="9144000" cy="641350"/>
          </a:xfrm>
          <a:prstGeom prst="rect">
            <a:avLst/>
          </a:prstGeom>
          <a:noFill/>
          <a:ln w="9525">
            <a:noFill/>
            <a:miter lim="800000"/>
            <a:headEnd/>
            <a:tailEnd/>
          </a:ln>
          <a:effectLst/>
        </p:spPr>
        <p:txBody>
          <a:bodyPr>
            <a:spAutoFit/>
          </a:bodyPr>
          <a:lstStyle>
            <a:lvl1pPr eaLnBrk="0" hangingPunct="0">
              <a:defRPr sz="2400" b="1">
                <a:solidFill>
                  <a:schemeClr val="tx1"/>
                </a:solidFill>
                <a:latin typeface="Arial" charset="0"/>
                <a:ea typeface="ＭＳ Ｐゴシック" pitchFamily="-109" charset="-128"/>
              </a:defRPr>
            </a:lvl1pPr>
            <a:lvl2pPr marL="37931725" indent="-37474525" eaLnBrk="0" hangingPunct="0">
              <a:defRPr sz="2400" b="1">
                <a:solidFill>
                  <a:schemeClr val="tx1"/>
                </a:solidFill>
                <a:latin typeface="Arial" charset="0"/>
                <a:ea typeface="ＭＳ Ｐゴシック" pitchFamily="-109" charset="-128"/>
              </a:defRPr>
            </a:lvl2pPr>
            <a:lvl3pPr eaLnBrk="0" hangingPunct="0">
              <a:defRPr sz="2400" b="1">
                <a:solidFill>
                  <a:schemeClr val="tx1"/>
                </a:solidFill>
                <a:latin typeface="Arial" charset="0"/>
                <a:ea typeface="ＭＳ Ｐゴシック" pitchFamily="-109" charset="-128"/>
              </a:defRPr>
            </a:lvl3pPr>
            <a:lvl4pPr eaLnBrk="0" hangingPunct="0">
              <a:defRPr sz="2400" b="1">
                <a:solidFill>
                  <a:schemeClr val="tx1"/>
                </a:solidFill>
                <a:latin typeface="Arial" charset="0"/>
                <a:ea typeface="ＭＳ Ｐゴシック" pitchFamily="-109" charset="-128"/>
              </a:defRPr>
            </a:lvl4pPr>
            <a:lvl5pPr eaLnBrk="0" hangingPunct="0">
              <a:defRPr sz="2400" b="1">
                <a:solidFill>
                  <a:schemeClr val="tx1"/>
                </a:solidFill>
                <a:latin typeface="Arial" charset="0"/>
                <a:ea typeface="ＭＳ Ｐゴシック" pitchFamily="-109" charset="-128"/>
              </a:defRPr>
            </a:lvl5pPr>
            <a:lvl6pPr marL="457200" eaLnBrk="0" fontAlgn="base" hangingPunct="0">
              <a:spcBef>
                <a:spcPct val="0"/>
              </a:spcBef>
              <a:spcAft>
                <a:spcPct val="0"/>
              </a:spcAft>
              <a:defRPr sz="2400" b="1">
                <a:solidFill>
                  <a:schemeClr val="tx1"/>
                </a:solidFill>
                <a:latin typeface="Arial" charset="0"/>
                <a:ea typeface="ＭＳ Ｐゴシック" pitchFamily="-109" charset="-128"/>
              </a:defRPr>
            </a:lvl6pPr>
            <a:lvl7pPr marL="914400" eaLnBrk="0" fontAlgn="base" hangingPunct="0">
              <a:spcBef>
                <a:spcPct val="0"/>
              </a:spcBef>
              <a:spcAft>
                <a:spcPct val="0"/>
              </a:spcAft>
              <a:defRPr sz="2400" b="1">
                <a:solidFill>
                  <a:schemeClr val="tx1"/>
                </a:solidFill>
                <a:latin typeface="Arial" charset="0"/>
                <a:ea typeface="ＭＳ Ｐゴシック" pitchFamily="-109"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9"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9" charset="-128"/>
              </a:defRPr>
            </a:lvl9pPr>
          </a:lstStyle>
          <a:p>
            <a:pPr algn="ctr" eaLnBrk="1" fontAlgn="base" hangingPunct="1">
              <a:spcBef>
                <a:spcPct val="50000"/>
              </a:spcBef>
              <a:spcAft>
                <a:spcPct val="0"/>
              </a:spcAft>
              <a:defRPr/>
            </a:pPr>
            <a:r>
              <a:rPr lang="en-US" sz="3000" smtClean="0">
                <a:solidFill>
                  <a:srgbClr val="681912"/>
                </a:solidFill>
                <a:effectLst>
                  <a:outerShdw blurRad="38100" dist="38100" dir="2700000" algn="tl">
                    <a:srgbClr val="C0C0C0"/>
                  </a:outerShdw>
                </a:effectLst>
                <a:latin typeface="Georgia" pitchFamily="-109" charset="0"/>
              </a:rPr>
              <a:t>“</a:t>
            </a:r>
            <a:r>
              <a:rPr lang="en-US" sz="3600" smtClean="0">
                <a:solidFill>
                  <a:srgbClr val="681912"/>
                </a:solidFill>
                <a:effectLst>
                  <a:outerShdw blurRad="38100" dist="38100" dir="2700000" algn="tl">
                    <a:srgbClr val="C0C0C0"/>
                  </a:outerShdw>
                </a:effectLst>
              </a:rPr>
              <a:t>All</a:t>
            </a:r>
            <a:r>
              <a:rPr lang="en-US" sz="3000" smtClean="0">
                <a:solidFill>
                  <a:srgbClr val="681912"/>
                </a:solidFill>
                <a:effectLst>
                  <a:outerShdw blurRad="38100" dist="38100" dir="2700000" algn="tl">
                    <a:srgbClr val="C0C0C0"/>
                  </a:outerShdw>
                </a:effectLst>
                <a:latin typeface="Georgia" pitchFamily="-109" charset="0"/>
              </a:rPr>
              <a:t> the World’s a Stage”</a:t>
            </a:r>
          </a:p>
        </p:txBody>
      </p:sp>
      <p:sp>
        <p:nvSpPr>
          <p:cNvPr id="18436" name="AutoShape 6"/>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8437" name="Rectangle 5"/>
          <p:cNvSpPr>
            <a:spLocks noChangeArrowheads="1"/>
          </p:cNvSpPr>
          <p:nvPr/>
        </p:nvSpPr>
        <p:spPr bwMode="auto">
          <a:xfrm>
            <a:off x="838200" y="1701800"/>
            <a:ext cx="3505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The first Globe Theatre was built in 1599 during the Elizabethan age. It was round shaped with the roof partly covered. </a:t>
            </a:r>
          </a:p>
          <a:p>
            <a:pPr algn="just"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People did not go to plays at night because there was no electricity. The only source of light for the stage was the sun; this is why the middle of the theater was open to the sky.</a:t>
            </a:r>
            <a:r>
              <a:rPr lang="en-US" altLang="en-US">
                <a:solidFill>
                  <a:srgbClr val="000000"/>
                </a:solidFill>
              </a:rPr>
              <a:t> </a:t>
            </a:r>
          </a:p>
          <a:p>
            <a:pPr algn="just" eaLnBrk="1" fontAlgn="base" hangingPunct="1">
              <a:spcBef>
                <a:spcPct val="0"/>
              </a:spcBef>
              <a:spcAft>
                <a:spcPct val="0"/>
              </a:spcAft>
            </a:pPr>
            <a:endParaRPr lang="en-US" altLang="en-US">
              <a:solidFill>
                <a:srgbClr val="000000"/>
              </a:solidFill>
            </a:endParaRPr>
          </a:p>
          <a:p>
            <a:pPr eaLnBrk="1" fontAlgn="base" hangingPunct="1">
              <a:spcBef>
                <a:spcPct val="0"/>
              </a:spcBef>
              <a:spcAft>
                <a:spcPct val="0"/>
              </a:spcAft>
            </a:pPr>
            <a:endParaRPr lang="en-US" altLang="en-US">
              <a:solidFill>
                <a:srgbClr val="000000"/>
              </a:solidFill>
            </a:endParaRPr>
          </a:p>
        </p:txBody>
      </p:sp>
      <p:pic>
        <p:nvPicPr>
          <p:cNvPr id="18438" name="Picture 15" descr="sw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00200"/>
            <a:ext cx="3263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6"/>
          <p:cNvSpPr>
            <a:spLocks noChangeArrowheads="1"/>
          </p:cNvSpPr>
          <p:nvPr/>
        </p:nvSpPr>
        <p:spPr bwMode="auto">
          <a:xfrm>
            <a:off x="5029200" y="1600200"/>
            <a:ext cx="3276600" cy="42672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874620083"/>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3"/>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9460" name="Text Box 4"/>
          <p:cNvSpPr txBox="1">
            <a:spLocks noChangeArrowheads="1"/>
          </p:cNvSpPr>
          <p:nvPr/>
        </p:nvSpPr>
        <p:spPr bwMode="auto">
          <a:xfrm>
            <a:off x="685800" y="1371600"/>
            <a:ext cx="3886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Women and girls were not allowed to act in plays. In the Elizabethan era, it was not socially acceptable for a woman to perform on stage. </a:t>
            </a:r>
          </a:p>
          <a:p>
            <a:pPr algn="just"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Men played the roles of women and young boys played the roles of girls.</a:t>
            </a:r>
          </a:p>
          <a:p>
            <a:pPr algn="just"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In order for the people to know the genre of play being performed, a flag was flown over the theater. </a:t>
            </a:r>
          </a:p>
          <a:p>
            <a:pPr algn="just"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The color of the flag indicated the genre of the play: white stood for comedy,  black for tragedy, and red for history.</a:t>
            </a:r>
          </a:p>
        </p:txBody>
      </p:sp>
      <p:pic>
        <p:nvPicPr>
          <p:cNvPr id="19461" name="Picture 5" descr="Act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429000"/>
            <a:ext cx="1006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p:cNvSpPr txBox="1">
            <a:spLocks noChangeArrowheads="1"/>
          </p:cNvSpPr>
          <p:nvPr/>
        </p:nvSpPr>
        <p:spPr bwMode="auto">
          <a:xfrm>
            <a:off x="5394325" y="445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pic>
        <p:nvPicPr>
          <p:cNvPr id="19463" name="Picture 9" descr="149769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257800"/>
            <a:ext cx="765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AutoShape 11"/>
          <p:cNvSpPr>
            <a:spLocks noChangeArrowheads="1"/>
          </p:cNvSpPr>
          <p:nvPr/>
        </p:nvSpPr>
        <p:spPr bwMode="auto">
          <a:xfrm flipH="1">
            <a:off x="4953000" y="15240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9465" name="AutoShape 12"/>
          <p:cNvSpPr>
            <a:spLocks noChangeArrowheads="1"/>
          </p:cNvSpPr>
          <p:nvPr/>
        </p:nvSpPr>
        <p:spPr bwMode="auto">
          <a:xfrm flipH="1">
            <a:off x="4953000" y="29718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9466" name="AutoShape 13"/>
          <p:cNvSpPr>
            <a:spLocks noChangeArrowheads="1"/>
          </p:cNvSpPr>
          <p:nvPr/>
        </p:nvSpPr>
        <p:spPr bwMode="auto">
          <a:xfrm flipH="1">
            <a:off x="4953000" y="46482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9467" name="Rectangle 14"/>
          <p:cNvSpPr>
            <a:spLocks noChangeArrowheads="1"/>
          </p:cNvSpPr>
          <p:nvPr/>
        </p:nvSpPr>
        <p:spPr bwMode="auto">
          <a:xfrm>
            <a:off x="5105400" y="17526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Could you imagine that happening today?  </a:t>
            </a:r>
          </a:p>
        </p:txBody>
      </p:sp>
      <p:sp>
        <p:nvSpPr>
          <p:cNvPr id="19468" name="Rectangle 15"/>
          <p:cNvSpPr>
            <a:spLocks noChangeArrowheads="1"/>
          </p:cNvSpPr>
          <p:nvPr/>
        </p:nvSpPr>
        <p:spPr bwMode="auto">
          <a:xfrm>
            <a:off x="5257800" y="3292475"/>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Remember, actors did not have the respect or the paycheck then, as they do today!  </a:t>
            </a:r>
          </a:p>
        </p:txBody>
      </p:sp>
      <p:sp>
        <p:nvSpPr>
          <p:cNvPr id="183312" name="Text Box 16"/>
          <p:cNvSpPr txBox="1">
            <a:spLocks noChangeArrowheads="1"/>
          </p:cNvSpPr>
          <p:nvPr/>
        </p:nvSpPr>
        <p:spPr bwMode="auto">
          <a:xfrm>
            <a:off x="0" y="152400"/>
            <a:ext cx="9144000" cy="427038"/>
          </a:xfrm>
          <a:prstGeom prst="rect">
            <a:avLst/>
          </a:prstGeom>
          <a:noFill/>
          <a:ln w="9525">
            <a:noFill/>
            <a:miter lim="800000"/>
            <a:headEnd/>
            <a:tailEnd/>
          </a:ln>
          <a:effectLst/>
        </p:spPr>
        <p:txBody>
          <a:bodyPr>
            <a:spAutoFit/>
          </a:bodyPr>
          <a:lstStyle>
            <a:lvl1pPr eaLnBrk="0" hangingPunct="0">
              <a:defRPr sz="2400" b="1">
                <a:solidFill>
                  <a:schemeClr val="tx1"/>
                </a:solidFill>
                <a:latin typeface="Arial" charset="0"/>
                <a:ea typeface="ＭＳ Ｐゴシック" pitchFamily="-109" charset="-128"/>
              </a:defRPr>
            </a:lvl1pPr>
            <a:lvl2pPr marL="37931725" indent="-37474525" eaLnBrk="0" hangingPunct="0">
              <a:defRPr sz="2400" b="1">
                <a:solidFill>
                  <a:schemeClr val="tx1"/>
                </a:solidFill>
                <a:latin typeface="Arial" charset="0"/>
                <a:ea typeface="ＭＳ Ｐゴシック" pitchFamily="-109" charset="-128"/>
              </a:defRPr>
            </a:lvl2pPr>
            <a:lvl3pPr eaLnBrk="0" hangingPunct="0">
              <a:defRPr sz="2400" b="1">
                <a:solidFill>
                  <a:schemeClr val="tx1"/>
                </a:solidFill>
                <a:latin typeface="Arial" charset="0"/>
                <a:ea typeface="ＭＳ Ｐゴシック" pitchFamily="-109" charset="-128"/>
              </a:defRPr>
            </a:lvl3pPr>
            <a:lvl4pPr eaLnBrk="0" hangingPunct="0">
              <a:defRPr sz="2400" b="1">
                <a:solidFill>
                  <a:schemeClr val="tx1"/>
                </a:solidFill>
                <a:latin typeface="Arial" charset="0"/>
                <a:ea typeface="ＭＳ Ｐゴシック" pitchFamily="-109" charset="-128"/>
              </a:defRPr>
            </a:lvl4pPr>
            <a:lvl5pPr eaLnBrk="0" hangingPunct="0">
              <a:defRPr sz="2400" b="1">
                <a:solidFill>
                  <a:schemeClr val="tx1"/>
                </a:solidFill>
                <a:latin typeface="Arial" charset="0"/>
                <a:ea typeface="ＭＳ Ｐゴシック" pitchFamily="-109" charset="-128"/>
              </a:defRPr>
            </a:lvl5pPr>
            <a:lvl6pPr marL="457200" eaLnBrk="0" fontAlgn="base" hangingPunct="0">
              <a:spcBef>
                <a:spcPct val="0"/>
              </a:spcBef>
              <a:spcAft>
                <a:spcPct val="0"/>
              </a:spcAft>
              <a:defRPr sz="2400" b="1">
                <a:solidFill>
                  <a:schemeClr val="tx1"/>
                </a:solidFill>
                <a:latin typeface="Arial" charset="0"/>
                <a:ea typeface="ＭＳ Ｐゴシック" pitchFamily="-109" charset="-128"/>
              </a:defRPr>
            </a:lvl6pPr>
            <a:lvl7pPr marL="914400" eaLnBrk="0" fontAlgn="base" hangingPunct="0">
              <a:spcBef>
                <a:spcPct val="0"/>
              </a:spcBef>
              <a:spcAft>
                <a:spcPct val="0"/>
              </a:spcAft>
              <a:defRPr sz="2400" b="1">
                <a:solidFill>
                  <a:schemeClr val="tx1"/>
                </a:solidFill>
                <a:latin typeface="Arial" charset="0"/>
                <a:ea typeface="ＭＳ Ｐゴシック" pitchFamily="-109"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9"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9" charset="-128"/>
              </a:defRPr>
            </a:lvl9pPr>
          </a:lstStyle>
          <a:p>
            <a:pPr algn="ctr" eaLnBrk="1" fontAlgn="base" hangingPunct="1">
              <a:spcBef>
                <a:spcPct val="50000"/>
              </a:spcBef>
              <a:spcAft>
                <a:spcPct val="0"/>
              </a:spcAft>
              <a:defRPr/>
            </a:pPr>
            <a:r>
              <a:rPr lang="en-US" sz="2200" smtClean="0">
                <a:solidFill>
                  <a:srgbClr val="681912"/>
                </a:solidFill>
                <a:effectLst>
                  <a:outerShdw blurRad="38100" dist="38100" dir="2700000" algn="tl">
                    <a:srgbClr val="C0C0C0"/>
                  </a:outerShdw>
                </a:effectLst>
              </a:rPr>
              <a:t>“…And All The Men &amp; Women Merely Players.”</a:t>
            </a:r>
          </a:p>
        </p:txBody>
      </p:sp>
      <p:sp>
        <p:nvSpPr>
          <p:cNvPr id="19470" name="Rectangle 20"/>
          <p:cNvSpPr>
            <a:spLocks noChangeArrowheads="1"/>
          </p:cNvSpPr>
          <p:nvPr/>
        </p:nvSpPr>
        <p:spPr bwMode="auto">
          <a:xfrm>
            <a:off x="5257800" y="4953000"/>
            <a:ext cx="2895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“You’re a grand old flag, you’re a high flying flag…”!  </a:t>
            </a:r>
          </a:p>
        </p:txBody>
      </p:sp>
      <p:pic>
        <p:nvPicPr>
          <p:cNvPr id="19471" name="Picture 2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5638800"/>
            <a:ext cx="9048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5410200"/>
            <a:ext cx="785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Rectangle 26"/>
          <p:cNvSpPr>
            <a:spLocks noChangeArrowheads="1"/>
          </p:cNvSpPr>
          <p:nvPr/>
        </p:nvSpPr>
        <p:spPr bwMode="auto">
          <a:xfrm>
            <a:off x="7848600" y="5410200"/>
            <a:ext cx="457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pic>
        <p:nvPicPr>
          <p:cNvPr id="19474" name="Picture 28" descr="22223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2057400"/>
            <a:ext cx="9001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72893"/>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19"/>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20484" name="Text Box 3"/>
          <p:cNvSpPr txBox="1">
            <a:spLocks noChangeArrowheads="1"/>
          </p:cNvSpPr>
          <p:nvPr/>
        </p:nvSpPr>
        <p:spPr bwMode="auto">
          <a:xfrm>
            <a:off x="838200" y="1395413"/>
            <a:ext cx="3810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i="1">
                <a:solidFill>
                  <a:srgbClr val="000000"/>
                </a:solidFill>
                <a:latin typeface="Times New Roman" pitchFamily="18" charset="0"/>
              </a:rPr>
              <a:t>The Tragedy of Romeo and Juliet</a:t>
            </a:r>
            <a:r>
              <a:rPr lang="en-US" altLang="en-US">
                <a:solidFill>
                  <a:srgbClr val="000000"/>
                </a:solidFill>
                <a:latin typeface="Times New Roman" pitchFamily="18" charset="0"/>
              </a:rPr>
              <a:t> is not a book; it is a play. A play shows you the story while a book tells you the story.</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r>
              <a:rPr lang="en-US" altLang="en-US">
                <a:solidFill>
                  <a:srgbClr val="000000"/>
                </a:solidFill>
                <a:latin typeface="Times New Roman" pitchFamily="18" charset="0"/>
              </a:rPr>
              <a:t>Plays were meant to be watched, </a:t>
            </a:r>
          </a:p>
          <a:p>
            <a:pPr algn="just" eaLnBrk="1" fontAlgn="base" hangingPunct="1">
              <a:spcBef>
                <a:spcPct val="0"/>
              </a:spcBef>
              <a:spcAft>
                <a:spcPct val="0"/>
              </a:spcAft>
            </a:pPr>
            <a:r>
              <a:rPr lang="en-US" altLang="en-US">
                <a:solidFill>
                  <a:srgbClr val="000000"/>
                </a:solidFill>
                <a:latin typeface="Times New Roman" pitchFamily="18" charset="0"/>
              </a:rPr>
              <a:t>not read. To help understand</a:t>
            </a:r>
          </a:p>
          <a:p>
            <a:pPr algn="just" eaLnBrk="1" fontAlgn="base" hangingPunct="1">
              <a:spcBef>
                <a:spcPct val="0"/>
              </a:spcBef>
              <a:spcAft>
                <a:spcPct val="0"/>
              </a:spcAft>
            </a:pPr>
            <a:r>
              <a:rPr lang="en-US" altLang="en-US">
                <a:solidFill>
                  <a:srgbClr val="000000"/>
                </a:solidFill>
                <a:latin typeface="Times New Roman" pitchFamily="18" charset="0"/>
              </a:rPr>
              <a:t>the play, try to picture in your mind:</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r>
              <a:rPr lang="en-US" altLang="en-US">
                <a:solidFill>
                  <a:srgbClr val="000000"/>
                </a:solidFill>
                <a:latin typeface="Times New Roman" pitchFamily="18" charset="0"/>
              </a:rPr>
              <a:t>a) the character’s actions</a:t>
            </a:r>
          </a:p>
          <a:p>
            <a:pPr algn="just" eaLnBrk="1" fontAlgn="base" hangingPunct="1">
              <a:spcBef>
                <a:spcPct val="0"/>
              </a:spcBef>
              <a:spcAft>
                <a:spcPct val="0"/>
              </a:spcAft>
            </a:pPr>
            <a:r>
              <a:rPr lang="en-US" altLang="en-US">
                <a:solidFill>
                  <a:srgbClr val="000000"/>
                </a:solidFill>
                <a:latin typeface="Times New Roman" pitchFamily="18" charset="0"/>
              </a:rPr>
              <a:t>b) what they look like</a:t>
            </a:r>
          </a:p>
          <a:p>
            <a:pPr algn="just" eaLnBrk="1" fontAlgn="base" hangingPunct="1">
              <a:spcBef>
                <a:spcPct val="0"/>
              </a:spcBef>
              <a:spcAft>
                <a:spcPct val="0"/>
              </a:spcAft>
            </a:pPr>
            <a:r>
              <a:rPr lang="en-US" altLang="en-US">
                <a:solidFill>
                  <a:srgbClr val="000000"/>
                </a:solidFill>
                <a:latin typeface="Times New Roman" pitchFamily="18" charset="0"/>
              </a:rPr>
              <a:t>c) how they talk </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r>
              <a:rPr lang="en-US" altLang="en-US">
                <a:solidFill>
                  <a:srgbClr val="000000"/>
                </a:solidFill>
                <a:latin typeface="Times New Roman" pitchFamily="18" charset="0"/>
              </a:rPr>
              <a:t>Just pretend you are right there with the characters; what do you see and hear? </a:t>
            </a:r>
          </a:p>
          <a:p>
            <a:pPr algn="just" eaLnBrk="1" fontAlgn="base" hangingPunct="1">
              <a:spcBef>
                <a:spcPct val="50000"/>
              </a:spcBef>
              <a:spcAft>
                <a:spcPct val="0"/>
              </a:spcAft>
            </a:pPr>
            <a:endParaRPr lang="en-US" altLang="en-US">
              <a:solidFill>
                <a:srgbClr val="000000"/>
              </a:solidFill>
              <a:latin typeface="Times New Roman" pitchFamily="18" charset="0"/>
            </a:endParaRPr>
          </a:p>
        </p:txBody>
      </p:sp>
      <p:pic>
        <p:nvPicPr>
          <p:cNvPr id="20485" name="Picture 5" descr="small_eyes_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267200"/>
            <a:ext cx="419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small_eyes_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638800"/>
            <a:ext cx="419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9"/>
          <p:cNvSpPr txBox="1">
            <a:spLocks noChangeArrowheads="1"/>
          </p:cNvSpPr>
          <p:nvPr/>
        </p:nvSpPr>
        <p:spPr bwMode="auto">
          <a:xfrm>
            <a:off x="5257800" y="423545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a:solidFill>
                  <a:srgbClr val="000000"/>
                </a:solidFill>
                <a:latin typeface="Times New Roman" pitchFamily="18" charset="0"/>
              </a:rPr>
              <a:t>While reading the play, make a list of these characteristics. </a:t>
            </a:r>
          </a:p>
        </p:txBody>
      </p:sp>
      <p:sp>
        <p:nvSpPr>
          <p:cNvPr id="20490" name="Rectangle 10"/>
          <p:cNvSpPr>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a:t>
            </a:r>
            <a:r>
              <a:rPr lang="en-US" sz="3200" b="1">
                <a:solidFill>
                  <a:srgbClr val="681912"/>
                </a:solidFill>
                <a:effectLst>
                  <a:outerShdw blurRad="38100" dist="38100" dir="2700000" algn="tl">
                    <a:srgbClr val="DDDDDD"/>
                  </a:outerShdw>
                </a:effectLst>
                <a:latin typeface="Copperplate Gothic Bold" pitchFamily="-109" charset="0"/>
              </a:rPr>
              <a:t> Play</a:t>
            </a:r>
          </a:p>
        </p:txBody>
      </p:sp>
      <p:pic>
        <p:nvPicPr>
          <p:cNvPr id="20489" name="Picture 14" descr="21718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752600"/>
            <a:ext cx="34861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 descr="Actor - (Theate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209800"/>
            <a:ext cx="9810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7" descr="Arrow comes by - (Arrow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367212" y="3709988"/>
            <a:ext cx="409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0" descr="20499200"/>
          <p:cNvPicPr>
            <a:picLocks noChangeAspect="1" noChangeArrowheads="1"/>
          </p:cNvPicPr>
          <p:nvPr/>
        </p:nvPicPr>
        <p:blipFill>
          <a:blip r:embed="rId8" cstate="print">
            <a:extLst>
              <a:ext uri="{28A0092B-C50C-407E-A947-70E740481C1C}">
                <a14:useLocalDpi xmlns:a14="http://schemas.microsoft.com/office/drawing/2010/main" val="0"/>
              </a:ext>
            </a:extLst>
          </a:blip>
          <a:srcRect r="-18813" b="22223"/>
          <a:stretch>
            <a:fillRect/>
          </a:stretch>
        </p:blipFill>
        <p:spPr bwMode="auto">
          <a:xfrm>
            <a:off x="2133600" y="5562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2" descr="20498806"/>
          <p:cNvPicPr>
            <a:picLocks noChangeAspect="1" noChangeArrowheads="1"/>
          </p:cNvPicPr>
          <p:nvPr/>
        </p:nvPicPr>
        <p:blipFill>
          <a:blip r:embed="rId9" cstate="print">
            <a:extLst>
              <a:ext uri="{28A0092B-C50C-407E-A947-70E740481C1C}">
                <a14:useLocalDpi xmlns:a14="http://schemas.microsoft.com/office/drawing/2010/main" val="0"/>
              </a:ext>
            </a:extLst>
          </a:blip>
          <a:srcRect r="415" b="14285"/>
          <a:stretch>
            <a:fillRect/>
          </a:stretch>
        </p:blipFill>
        <p:spPr bwMode="auto">
          <a:xfrm>
            <a:off x="2514600" y="449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975089"/>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11"/>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21508" name="Rectangle 3"/>
          <p:cNvSpPr>
            <a:spLocks noChangeArrowheads="1"/>
          </p:cNvSpPr>
          <p:nvPr/>
        </p:nvSpPr>
        <p:spPr bwMode="auto">
          <a:xfrm>
            <a:off x="838200" y="1282700"/>
            <a:ext cx="38862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sz="1600">
                <a:solidFill>
                  <a:srgbClr val="000000"/>
                </a:solidFill>
                <a:latin typeface="Times New Roman" pitchFamily="18" charset="0"/>
              </a:rPr>
              <a:t>Stage directions tell the actors</a:t>
            </a:r>
          </a:p>
          <a:p>
            <a:pPr algn="just" eaLnBrk="1" fontAlgn="base" hangingPunct="1">
              <a:spcBef>
                <a:spcPct val="0"/>
              </a:spcBef>
              <a:spcAft>
                <a:spcPct val="0"/>
              </a:spcAft>
            </a:pPr>
            <a:r>
              <a:rPr lang="en-US" altLang="en-US" sz="1600">
                <a:solidFill>
                  <a:srgbClr val="000000"/>
                </a:solidFill>
                <a:latin typeface="Times New Roman" pitchFamily="18" charset="0"/>
              </a:rPr>
              <a:t>when they should be on the stage</a:t>
            </a:r>
          </a:p>
          <a:p>
            <a:pPr algn="just" eaLnBrk="1" fontAlgn="base" hangingPunct="1">
              <a:spcBef>
                <a:spcPct val="0"/>
              </a:spcBef>
              <a:spcAft>
                <a:spcPct val="0"/>
              </a:spcAft>
            </a:pPr>
            <a:r>
              <a:rPr lang="en-US" altLang="en-US" sz="1600">
                <a:solidFill>
                  <a:srgbClr val="000000"/>
                </a:solidFill>
                <a:latin typeface="Times New Roman" pitchFamily="18" charset="0"/>
              </a:rPr>
              <a:t>and what they should do while on stage. </a:t>
            </a:r>
          </a:p>
          <a:p>
            <a:pPr algn="just" eaLnBrk="1" fontAlgn="base" hangingPunct="1">
              <a:spcBef>
                <a:spcPct val="0"/>
              </a:spcBef>
              <a:spcAft>
                <a:spcPct val="0"/>
              </a:spcAft>
            </a:pPr>
            <a:endParaRPr lang="en-US" altLang="en-US" sz="1600">
              <a:solidFill>
                <a:srgbClr val="000000"/>
              </a:solidFill>
              <a:latin typeface="Times New Roman" pitchFamily="18" charset="0"/>
            </a:endParaRPr>
          </a:p>
          <a:p>
            <a:pPr algn="just" eaLnBrk="1" fontAlgn="base" hangingPunct="1">
              <a:spcBef>
                <a:spcPct val="0"/>
              </a:spcBef>
              <a:spcAft>
                <a:spcPct val="0"/>
              </a:spcAft>
            </a:pPr>
            <a:r>
              <a:rPr lang="en-US" altLang="en-US" sz="1600">
                <a:solidFill>
                  <a:srgbClr val="000000"/>
                </a:solidFill>
                <a:latin typeface="Times New Roman" pitchFamily="18" charset="0"/>
              </a:rPr>
              <a:t>The directions are easy to find while reading because they are in </a:t>
            </a:r>
            <a:r>
              <a:rPr lang="en-US" altLang="en-US" sz="1600" i="1">
                <a:solidFill>
                  <a:srgbClr val="000000"/>
                </a:solidFill>
                <a:latin typeface="Times New Roman" pitchFamily="18" charset="0"/>
              </a:rPr>
              <a:t>italics </a:t>
            </a:r>
            <a:r>
              <a:rPr lang="en-US" altLang="en-US" sz="1600">
                <a:solidFill>
                  <a:srgbClr val="000000"/>
                </a:solidFill>
                <a:latin typeface="Times New Roman" pitchFamily="18" charset="0"/>
              </a:rPr>
              <a:t>or {brackets}. Stage directions are usually a couple of words like:</a:t>
            </a:r>
          </a:p>
          <a:p>
            <a:pPr algn="just" eaLnBrk="1" fontAlgn="base" hangingPunct="1">
              <a:spcBef>
                <a:spcPct val="0"/>
              </a:spcBef>
              <a:spcAft>
                <a:spcPct val="0"/>
              </a:spcAft>
            </a:pPr>
            <a:endParaRPr lang="en-US" altLang="en-US" sz="1600">
              <a:solidFill>
                <a:srgbClr val="000000"/>
              </a:solidFill>
              <a:latin typeface="Times New Roman" pitchFamily="18" charset="0"/>
            </a:endParaRPr>
          </a:p>
          <a:p>
            <a:pPr algn="just" eaLnBrk="1" fontAlgn="base" hangingPunct="1">
              <a:spcBef>
                <a:spcPct val="0"/>
              </a:spcBef>
              <a:spcAft>
                <a:spcPct val="0"/>
              </a:spcAft>
            </a:pPr>
            <a:r>
              <a:rPr lang="en-US" altLang="en-US" sz="1600">
                <a:solidFill>
                  <a:srgbClr val="000000"/>
                </a:solidFill>
                <a:latin typeface="Times New Roman" pitchFamily="18" charset="0"/>
              </a:rPr>
              <a:t>                   </a:t>
            </a:r>
            <a:r>
              <a:rPr lang="en-US" altLang="en-US" sz="1600" i="1">
                <a:solidFill>
                  <a:srgbClr val="000000"/>
                </a:solidFill>
                <a:latin typeface="Times New Roman" pitchFamily="18" charset="0"/>
              </a:rPr>
              <a:t>{They fight}.</a:t>
            </a:r>
            <a:endParaRPr lang="en-US" altLang="en-US" sz="1600">
              <a:solidFill>
                <a:srgbClr val="000000"/>
              </a:solidFill>
              <a:latin typeface="Times New Roman" pitchFamily="18" charset="0"/>
            </a:endParaRPr>
          </a:p>
          <a:p>
            <a:pPr algn="just" eaLnBrk="1" fontAlgn="base" hangingPunct="1">
              <a:spcBef>
                <a:spcPct val="0"/>
              </a:spcBef>
              <a:spcAft>
                <a:spcPct val="0"/>
              </a:spcAft>
            </a:pPr>
            <a:r>
              <a:rPr lang="en-US" altLang="en-US" sz="1600">
                <a:solidFill>
                  <a:srgbClr val="000000"/>
                </a:solidFill>
                <a:latin typeface="Times New Roman" pitchFamily="18" charset="0"/>
              </a:rPr>
              <a:t>Shakespeare used these stage directions the most:</a:t>
            </a:r>
          </a:p>
          <a:p>
            <a:pPr algn="just" eaLnBrk="1" fontAlgn="base" hangingPunct="1">
              <a:spcBef>
                <a:spcPct val="0"/>
              </a:spcBef>
              <a:spcAft>
                <a:spcPct val="0"/>
              </a:spcAft>
            </a:pPr>
            <a:endParaRPr lang="en-US" altLang="en-US" sz="1600">
              <a:solidFill>
                <a:srgbClr val="000000"/>
              </a:solidFill>
              <a:latin typeface="Times New Roman" pitchFamily="18" charset="0"/>
            </a:endParaRPr>
          </a:p>
          <a:p>
            <a:pPr algn="just" eaLnBrk="1" fontAlgn="base" hangingPunct="1">
              <a:spcBef>
                <a:spcPct val="0"/>
              </a:spcBef>
              <a:spcAft>
                <a:spcPct val="0"/>
              </a:spcAft>
            </a:pPr>
            <a:r>
              <a:rPr lang="en-US" altLang="en-US" sz="1600">
                <a:solidFill>
                  <a:srgbClr val="681912"/>
                </a:solidFill>
                <a:latin typeface="Times New Roman" pitchFamily="18" charset="0"/>
              </a:rPr>
              <a:t>Enter</a:t>
            </a:r>
            <a:r>
              <a:rPr lang="en-US" altLang="en-US" sz="1600">
                <a:solidFill>
                  <a:srgbClr val="000000"/>
                </a:solidFill>
                <a:latin typeface="Times New Roman" pitchFamily="18" charset="0"/>
              </a:rPr>
              <a:t> – someone walks onto the stage</a:t>
            </a:r>
          </a:p>
          <a:p>
            <a:pPr algn="just" eaLnBrk="1" fontAlgn="base" hangingPunct="1">
              <a:spcBef>
                <a:spcPct val="0"/>
              </a:spcBef>
              <a:spcAft>
                <a:spcPct val="0"/>
              </a:spcAft>
            </a:pPr>
            <a:r>
              <a:rPr lang="en-US" altLang="en-US" sz="1600">
                <a:solidFill>
                  <a:srgbClr val="000000"/>
                </a:solidFill>
                <a:latin typeface="Times New Roman" pitchFamily="18" charset="0"/>
              </a:rPr>
              <a:t> </a:t>
            </a:r>
          </a:p>
          <a:p>
            <a:pPr algn="just" eaLnBrk="1" fontAlgn="base" hangingPunct="1">
              <a:spcBef>
                <a:spcPct val="0"/>
              </a:spcBef>
              <a:spcAft>
                <a:spcPct val="0"/>
              </a:spcAft>
            </a:pPr>
            <a:r>
              <a:rPr lang="en-US" altLang="en-US" sz="1600">
                <a:solidFill>
                  <a:srgbClr val="681912"/>
                </a:solidFill>
                <a:latin typeface="Times New Roman" pitchFamily="18" charset="0"/>
              </a:rPr>
              <a:t>Exit</a:t>
            </a:r>
            <a:r>
              <a:rPr lang="en-US" altLang="en-US" sz="1600">
                <a:solidFill>
                  <a:srgbClr val="000000"/>
                </a:solidFill>
                <a:latin typeface="Times New Roman" pitchFamily="18" charset="0"/>
              </a:rPr>
              <a:t> – one person leaves the stage</a:t>
            </a:r>
          </a:p>
          <a:p>
            <a:pPr algn="just" eaLnBrk="1" fontAlgn="base" hangingPunct="1">
              <a:spcBef>
                <a:spcPct val="0"/>
              </a:spcBef>
              <a:spcAft>
                <a:spcPct val="0"/>
              </a:spcAft>
            </a:pPr>
            <a:endParaRPr lang="en-US" altLang="en-US" sz="1600">
              <a:solidFill>
                <a:srgbClr val="000000"/>
              </a:solidFill>
              <a:latin typeface="Times New Roman" pitchFamily="18" charset="0"/>
            </a:endParaRPr>
          </a:p>
          <a:p>
            <a:pPr algn="just" eaLnBrk="1" fontAlgn="base" hangingPunct="1">
              <a:spcBef>
                <a:spcPct val="0"/>
              </a:spcBef>
              <a:spcAft>
                <a:spcPct val="0"/>
              </a:spcAft>
            </a:pPr>
            <a:r>
              <a:rPr lang="en-US" altLang="en-US" sz="1600">
                <a:solidFill>
                  <a:srgbClr val="681912"/>
                </a:solidFill>
                <a:latin typeface="Times New Roman" pitchFamily="18" charset="0"/>
              </a:rPr>
              <a:t>Exeunt</a:t>
            </a:r>
            <a:r>
              <a:rPr lang="en-US" altLang="en-US" sz="1600">
                <a:solidFill>
                  <a:srgbClr val="000000"/>
                </a:solidFill>
                <a:latin typeface="Times New Roman" pitchFamily="18" charset="0"/>
              </a:rPr>
              <a:t> – more than one person leaves </a:t>
            </a:r>
          </a:p>
          <a:p>
            <a:pPr algn="just" eaLnBrk="1" fontAlgn="base" hangingPunct="1">
              <a:spcBef>
                <a:spcPct val="0"/>
              </a:spcBef>
              <a:spcAft>
                <a:spcPct val="0"/>
              </a:spcAft>
            </a:pPr>
            <a:r>
              <a:rPr lang="en-US" altLang="en-US" sz="1600">
                <a:solidFill>
                  <a:srgbClr val="000000"/>
                </a:solidFill>
                <a:latin typeface="Times New Roman" pitchFamily="18" charset="0"/>
              </a:rPr>
              <a:t>                the stage</a:t>
            </a:r>
          </a:p>
        </p:txBody>
      </p:sp>
      <p:sp>
        <p:nvSpPr>
          <p:cNvPr id="22532" name="Rectangle 4"/>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rPr>
              <a:t>Stage</a:t>
            </a:r>
            <a:r>
              <a:rPr lang="en-US" sz="3200" b="1">
                <a:solidFill>
                  <a:srgbClr val="681912"/>
                </a:solidFill>
                <a:effectLst>
                  <a:outerShdw blurRad="38100" dist="38100" dir="2700000" algn="tl">
                    <a:srgbClr val="DDDDDD"/>
                  </a:outerShdw>
                </a:effectLst>
                <a:latin typeface="Copperplate Gothic Bold" pitchFamily="-109" charset="0"/>
              </a:rPr>
              <a:t> Direction</a:t>
            </a:r>
          </a:p>
        </p:txBody>
      </p:sp>
      <p:pic>
        <p:nvPicPr>
          <p:cNvPr id="21510" name="Picture 7" descr="213423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644">
            <a:off x="6084888" y="2046288"/>
            <a:ext cx="22098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stag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752600"/>
            <a:ext cx="32766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5257800" y="4572000"/>
            <a:ext cx="3276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sz="1600">
                <a:solidFill>
                  <a:srgbClr val="000000"/>
                </a:solidFill>
                <a:latin typeface="Times New Roman" pitchFamily="18" charset="0"/>
              </a:rPr>
              <a:t>When reading the play, don’t read the stage directions out loud. Try to visualize the characters following the directions.</a:t>
            </a:r>
          </a:p>
        </p:txBody>
      </p:sp>
    </p:spTree>
    <p:extLst>
      <p:ext uri="{BB962C8B-B14F-4D97-AF65-F5344CB8AC3E}">
        <p14:creationId xmlns:p14="http://schemas.microsoft.com/office/powerpoint/2010/main" val="358332228"/>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3"/>
          <p:cNvSpPr>
            <a:spLocks noChangeArrowheads="1"/>
          </p:cNvSpPr>
          <p:nvPr/>
        </p:nvSpPr>
        <p:spPr bwMode="auto">
          <a:xfrm>
            <a:off x="609600" y="1066800"/>
            <a:ext cx="44196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22532" name="Rectangle 4"/>
          <p:cNvSpPr>
            <a:spLocks noChangeArrowheads="1"/>
          </p:cNvSpPr>
          <p:nvPr/>
        </p:nvSpPr>
        <p:spPr bwMode="auto">
          <a:xfrm>
            <a:off x="685800" y="1295400"/>
            <a:ext cx="43434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sz="1600">
                <a:solidFill>
                  <a:srgbClr val="000000"/>
                </a:solidFill>
                <a:latin typeface="Times New Roman" pitchFamily="18" charset="0"/>
              </a:rPr>
              <a:t>In order to better understand Shakespeare’s plays play, it is good to understand some of the terminology Shakespeare uses in the writing of his plays</a:t>
            </a:r>
            <a:r>
              <a:rPr lang="en-US" altLang="en-US" sz="1600" i="1">
                <a:solidFill>
                  <a:srgbClr val="000000"/>
                </a:solidFill>
                <a:latin typeface="Times New Roman" pitchFamily="18" charset="0"/>
              </a:rPr>
              <a:t>. </a:t>
            </a:r>
            <a:r>
              <a:rPr lang="en-US" altLang="en-US" sz="1600">
                <a:solidFill>
                  <a:srgbClr val="000000"/>
                </a:solidFill>
                <a:latin typeface="Times New Roman" pitchFamily="18" charset="0"/>
              </a:rPr>
              <a:t>The language is called Elizabethan English, named after Queen Elizabeth the I.</a:t>
            </a:r>
          </a:p>
          <a:p>
            <a:pPr eaLnBrk="1" fontAlgn="base" hangingPunct="1">
              <a:spcBef>
                <a:spcPct val="0"/>
              </a:spcBef>
              <a:spcAft>
                <a:spcPct val="0"/>
              </a:spcAft>
            </a:pPr>
            <a:endParaRPr lang="en-US" altLang="en-US" sz="1600">
              <a:solidFill>
                <a:srgbClr val="000000"/>
              </a:solidFill>
              <a:latin typeface="Times New Roman" pitchFamily="18" charset="0"/>
            </a:endParaRPr>
          </a:p>
          <a:p>
            <a:pPr eaLnBrk="1" fontAlgn="base" hangingPunct="1">
              <a:spcBef>
                <a:spcPct val="0"/>
              </a:spcBef>
              <a:spcAft>
                <a:spcPct val="0"/>
              </a:spcAft>
            </a:pPr>
            <a:r>
              <a:rPr lang="en-US" altLang="en-US" sz="1600">
                <a:solidFill>
                  <a:srgbClr val="990033"/>
                </a:solidFill>
                <a:latin typeface="Times New Roman" pitchFamily="18" charset="0"/>
              </a:rPr>
              <a:t>ere</a:t>
            </a:r>
            <a:r>
              <a:rPr lang="en-US" altLang="en-US" sz="1600">
                <a:solidFill>
                  <a:srgbClr val="000000"/>
                </a:solidFill>
                <a:latin typeface="Times New Roman" pitchFamily="18" charset="0"/>
              </a:rPr>
              <a:t> ~ the old English word for </a:t>
            </a:r>
            <a:r>
              <a:rPr lang="en-US" altLang="en-US" sz="1600" i="1">
                <a:solidFill>
                  <a:srgbClr val="990033"/>
                </a:solidFill>
                <a:latin typeface="Times New Roman" pitchFamily="18" charset="0"/>
              </a:rPr>
              <a:t>before</a:t>
            </a:r>
          </a:p>
          <a:p>
            <a:pPr eaLnBrk="1" fontAlgn="base" hangingPunct="1">
              <a:spcBef>
                <a:spcPct val="0"/>
              </a:spcBef>
              <a:spcAft>
                <a:spcPct val="0"/>
              </a:spcAft>
            </a:pPr>
            <a:endParaRPr lang="en-US" altLang="en-US" sz="1600" i="1">
              <a:solidFill>
                <a:srgbClr val="000000"/>
              </a:solidFill>
              <a:latin typeface="Times New Roman" pitchFamily="18" charset="0"/>
            </a:endParaRPr>
          </a:p>
          <a:p>
            <a:pPr eaLnBrk="1" fontAlgn="base" hangingPunct="1">
              <a:spcBef>
                <a:spcPct val="0"/>
              </a:spcBef>
              <a:spcAft>
                <a:spcPct val="0"/>
              </a:spcAft>
            </a:pPr>
            <a:r>
              <a:rPr lang="en-US" altLang="en-US" sz="1600">
                <a:solidFill>
                  <a:srgbClr val="990033"/>
                </a:solidFill>
                <a:latin typeface="Times New Roman" pitchFamily="18" charset="0"/>
              </a:rPr>
              <a:t>hence</a:t>
            </a:r>
            <a:r>
              <a:rPr lang="en-US" altLang="en-US" sz="1600">
                <a:solidFill>
                  <a:srgbClr val="000000"/>
                </a:solidFill>
                <a:latin typeface="Times New Roman" pitchFamily="18" charset="0"/>
              </a:rPr>
              <a:t> ~ the old English word for </a:t>
            </a:r>
            <a:r>
              <a:rPr lang="en-US" altLang="en-US" sz="1600" i="1">
                <a:solidFill>
                  <a:srgbClr val="990033"/>
                </a:solidFill>
                <a:latin typeface="Times New Roman" pitchFamily="18" charset="0"/>
              </a:rPr>
              <a:t>here</a:t>
            </a:r>
            <a:endParaRPr lang="en-US" altLang="en-US" sz="1600">
              <a:solidFill>
                <a:srgbClr val="990033"/>
              </a:solidFill>
              <a:latin typeface="Times New Roman" pitchFamily="18" charset="0"/>
            </a:endParaRPr>
          </a:p>
          <a:p>
            <a:pPr eaLnBrk="1" fontAlgn="base" hangingPunct="1">
              <a:spcBef>
                <a:spcPct val="0"/>
              </a:spcBef>
              <a:spcAft>
                <a:spcPct val="0"/>
              </a:spcAft>
            </a:pPr>
            <a:endParaRPr lang="en-US" altLang="en-US" sz="1600">
              <a:solidFill>
                <a:srgbClr val="990033"/>
              </a:solidFill>
              <a:latin typeface="Times New Roman" pitchFamily="18" charset="0"/>
            </a:endParaRPr>
          </a:p>
          <a:p>
            <a:pPr eaLnBrk="1" fontAlgn="base" hangingPunct="1">
              <a:spcBef>
                <a:spcPct val="0"/>
              </a:spcBef>
              <a:spcAft>
                <a:spcPct val="0"/>
              </a:spcAft>
            </a:pPr>
            <a:r>
              <a:rPr lang="en-US" altLang="en-US" sz="1600">
                <a:solidFill>
                  <a:srgbClr val="990033"/>
                </a:solidFill>
                <a:latin typeface="Times New Roman" pitchFamily="18" charset="0"/>
              </a:rPr>
              <a:t>swear’st</a:t>
            </a:r>
            <a:r>
              <a:rPr lang="en-US" altLang="en-US" sz="1600">
                <a:solidFill>
                  <a:srgbClr val="000000"/>
                </a:solidFill>
                <a:latin typeface="Times New Roman" pitchFamily="18" charset="0"/>
              </a:rPr>
              <a:t> ~ the old English word for </a:t>
            </a:r>
            <a:r>
              <a:rPr lang="en-US" altLang="en-US" sz="1600">
                <a:solidFill>
                  <a:srgbClr val="990033"/>
                </a:solidFill>
                <a:latin typeface="Times New Roman" pitchFamily="18" charset="0"/>
              </a:rPr>
              <a:t>swear</a:t>
            </a:r>
          </a:p>
          <a:p>
            <a:pPr eaLnBrk="1" fontAlgn="base" hangingPunct="1">
              <a:spcBef>
                <a:spcPct val="0"/>
              </a:spcBef>
              <a:spcAft>
                <a:spcPct val="0"/>
              </a:spcAft>
            </a:pPr>
            <a:endParaRPr lang="en-US" altLang="en-US" sz="1600">
              <a:solidFill>
                <a:srgbClr val="681912"/>
              </a:solidFill>
              <a:latin typeface="Times New Roman" pitchFamily="18" charset="0"/>
            </a:endParaRPr>
          </a:p>
          <a:p>
            <a:pPr eaLnBrk="1" fontAlgn="base" hangingPunct="1">
              <a:spcBef>
                <a:spcPct val="0"/>
              </a:spcBef>
              <a:spcAft>
                <a:spcPct val="0"/>
              </a:spcAft>
            </a:pPr>
            <a:r>
              <a:rPr lang="en-US" altLang="en-US" sz="1600">
                <a:solidFill>
                  <a:srgbClr val="990033"/>
                </a:solidFill>
                <a:latin typeface="Times New Roman" pitchFamily="18" charset="0"/>
              </a:rPr>
              <a:t>thee, thy, thou</a:t>
            </a:r>
            <a:r>
              <a:rPr lang="en-US" altLang="en-US" sz="1600">
                <a:solidFill>
                  <a:srgbClr val="681912"/>
                </a:solidFill>
                <a:latin typeface="Times New Roman" pitchFamily="18" charset="0"/>
              </a:rPr>
              <a:t> </a:t>
            </a:r>
            <a:r>
              <a:rPr lang="en-US" altLang="en-US" sz="1600">
                <a:solidFill>
                  <a:srgbClr val="000000"/>
                </a:solidFill>
                <a:latin typeface="Times New Roman" pitchFamily="18" charset="0"/>
              </a:rPr>
              <a:t>~ are old English words for  </a:t>
            </a:r>
            <a:r>
              <a:rPr lang="en-US" altLang="en-US" sz="1600">
                <a:solidFill>
                  <a:srgbClr val="800000"/>
                </a:solidFill>
                <a:latin typeface="Times New Roman" pitchFamily="18" charset="0"/>
              </a:rPr>
              <a:t>y</a:t>
            </a:r>
            <a:r>
              <a:rPr lang="en-US" altLang="en-US" sz="1600" i="1">
                <a:solidFill>
                  <a:srgbClr val="800000"/>
                </a:solidFill>
                <a:latin typeface="Times New Roman" pitchFamily="18" charset="0"/>
              </a:rPr>
              <a:t>o</a:t>
            </a:r>
            <a:r>
              <a:rPr lang="en-US" altLang="en-US" sz="1600" i="1">
                <a:solidFill>
                  <a:srgbClr val="990033"/>
                </a:solidFill>
                <a:latin typeface="Times New Roman" pitchFamily="18" charset="0"/>
              </a:rPr>
              <a:t>u</a:t>
            </a:r>
          </a:p>
          <a:p>
            <a:pPr eaLnBrk="1" fontAlgn="base" hangingPunct="1">
              <a:spcBef>
                <a:spcPct val="0"/>
              </a:spcBef>
              <a:spcAft>
                <a:spcPct val="0"/>
              </a:spcAft>
            </a:pPr>
            <a:endParaRPr lang="en-US" altLang="en-US" sz="1600">
              <a:solidFill>
                <a:srgbClr val="000000"/>
              </a:solidFill>
              <a:latin typeface="Times New Roman" pitchFamily="18" charset="0"/>
            </a:endParaRPr>
          </a:p>
          <a:p>
            <a:pPr eaLnBrk="1" fontAlgn="base" hangingPunct="1">
              <a:spcBef>
                <a:spcPct val="0"/>
              </a:spcBef>
              <a:spcAft>
                <a:spcPct val="0"/>
              </a:spcAft>
            </a:pPr>
            <a:r>
              <a:rPr lang="en-US" altLang="en-US" sz="1600">
                <a:solidFill>
                  <a:srgbClr val="990033"/>
                </a:solidFill>
                <a:latin typeface="Times New Roman" pitchFamily="18" charset="0"/>
              </a:rPr>
              <a:t>thine</a:t>
            </a:r>
            <a:r>
              <a:rPr lang="en-US" altLang="en-US" sz="1600">
                <a:solidFill>
                  <a:srgbClr val="681912"/>
                </a:solidFill>
                <a:latin typeface="Times New Roman" pitchFamily="18" charset="0"/>
              </a:rPr>
              <a:t> </a:t>
            </a:r>
            <a:r>
              <a:rPr lang="en-US" altLang="en-US" sz="1600">
                <a:solidFill>
                  <a:srgbClr val="000000"/>
                </a:solidFill>
                <a:latin typeface="Times New Roman" pitchFamily="18" charset="0"/>
              </a:rPr>
              <a:t>~ the old English word for </a:t>
            </a:r>
            <a:r>
              <a:rPr lang="en-US" altLang="en-US" sz="1600" i="1">
                <a:solidFill>
                  <a:srgbClr val="990033"/>
                </a:solidFill>
                <a:latin typeface="Times New Roman" pitchFamily="18" charset="0"/>
              </a:rPr>
              <a:t>your</a:t>
            </a:r>
          </a:p>
          <a:p>
            <a:pPr eaLnBrk="1" fontAlgn="base" hangingPunct="1">
              <a:spcBef>
                <a:spcPct val="0"/>
              </a:spcBef>
              <a:spcAft>
                <a:spcPct val="0"/>
              </a:spcAft>
            </a:pPr>
            <a:endParaRPr lang="en-US" altLang="en-US" sz="1600">
              <a:solidFill>
                <a:srgbClr val="000000"/>
              </a:solidFill>
              <a:latin typeface="Times New Roman" pitchFamily="18" charset="0"/>
            </a:endParaRPr>
          </a:p>
          <a:p>
            <a:pPr eaLnBrk="1" fontAlgn="base" hangingPunct="1">
              <a:spcBef>
                <a:spcPct val="0"/>
              </a:spcBef>
              <a:spcAft>
                <a:spcPct val="0"/>
              </a:spcAft>
            </a:pPr>
            <a:r>
              <a:rPr lang="en-US" altLang="en-US" sz="1600">
                <a:solidFill>
                  <a:srgbClr val="990033"/>
                </a:solidFill>
                <a:latin typeface="Times New Roman" pitchFamily="18" charset="0"/>
              </a:rPr>
              <a:t>wert</a:t>
            </a:r>
            <a:r>
              <a:rPr lang="en-US" altLang="en-US" sz="1600">
                <a:solidFill>
                  <a:srgbClr val="681912"/>
                </a:solidFill>
                <a:latin typeface="Times New Roman" pitchFamily="18" charset="0"/>
              </a:rPr>
              <a:t> </a:t>
            </a:r>
            <a:r>
              <a:rPr lang="en-US" altLang="en-US" sz="1600">
                <a:solidFill>
                  <a:srgbClr val="000000"/>
                </a:solidFill>
                <a:latin typeface="Times New Roman" pitchFamily="18" charset="0"/>
              </a:rPr>
              <a:t>~ the old English word for </a:t>
            </a:r>
            <a:r>
              <a:rPr lang="en-US" altLang="en-US" sz="1600" i="1">
                <a:solidFill>
                  <a:srgbClr val="990033"/>
                </a:solidFill>
                <a:latin typeface="Times New Roman" pitchFamily="18" charset="0"/>
              </a:rPr>
              <a:t>were</a:t>
            </a:r>
          </a:p>
          <a:p>
            <a:pPr eaLnBrk="1" fontAlgn="base" hangingPunct="1">
              <a:spcBef>
                <a:spcPct val="0"/>
              </a:spcBef>
              <a:spcAft>
                <a:spcPct val="0"/>
              </a:spcAft>
            </a:pPr>
            <a:endParaRPr lang="en-US" altLang="en-US" sz="1600" i="1">
              <a:solidFill>
                <a:srgbClr val="990033"/>
              </a:solidFill>
              <a:latin typeface="Times New Roman" pitchFamily="18" charset="0"/>
            </a:endParaRPr>
          </a:p>
          <a:p>
            <a:pPr eaLnBrk="1" fontAlgn="base" hangingPunct="1">
              <a:spcBef>
                <a:spcPct val="0"/>
              </a:spcBef>
              <a:spcAft>
                <a:spcPct val="0"/>
              </a:spcAft>
            </a:pPr>
            <a:r>
              <a:rPr lang="en-US" altLang="en-US" sz="1600">
                <a:solidFill>
                  <a:srgbClr val="990033"/>
                </a:solidFill>
                <a:latin typeface="Times New Roman" pitchFamily="18" charset="0"/>
              </a:rPr>
              <a:t>wherefore </a:t>
            </a:r>
            <a:r>
              <a:rPr lang="en-US" altLang="en-US" sz="1600">
                <a:solidFill>
                  <a:srgbClr val="000000"/>
                </a:solidFill>
                <a:latin typeface="Times New Roman" pitchFamily="18" charset="0"/>
              </a:rPr>
              <a:t>~ the old English word for </a:t>
            </a:r>
            <a:r>
              <a:rPr lang="en-US" altLang="en-US" sz="1600" i="1">
                <a:solidFill>
                  <a:srgbClr val="990033"/>
                </a:solidFill>
                <a:latin typeface="Times New Roman" pitchFamily="18" charset="0"/>
              </a:rPr>
              <a:t>why</a:t>
            </a:r>
          </a:p>
        </p:txBody>
      </p:sp>
      <p:sp>
        <p:nvSpPr>
          <p:cNvPr id="294917" name="Rectangle 5"/>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latin typeface="Century Gothic" pitchFamily="-109" charset="0"/>
              </a:rPr>
              <a:t>Elizabethan English</a:t>
            </a:r>
          </a:p>
        </p:txBody>
      </p:sp>
      <p:pic>
        <p:nvPicPr>
          <p:cNvPr id="22534" name="Picture 6" descr="18472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600200"/>
            <a:ext cx="3455988"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994256"/>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AutoShape 3"/>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23556" name="Rectangle 4"/>
          <p:cNvSpPr>
            <a:spLocks noChangeArrowheads="1"/>
          </p:cNvSpPr>
          <p:nvPr/>
        </p:nvSpPr>
        <p:spPr bwMode="auto">
          <a:xfrm>
            <a:off x="685800" y="1676400"/>
            <a:ext cx="3962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a:solidFill>
                  <a:srgbClr val="000000"/>
                </a:solidFill>
                <a:latin typeface="Times New Roman" pitchFamily="18" charset="0"/>
              </a:rPr>
              <a:t>Plays are divided into acts, much like the chapters in a book. They are  short performances that are part of a longer story.  A lot of things happen in an act so writers break the acts down into scenes.</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r>
              <a:rPr lang="en-US" altLang="en-US">
                <a:solidFill>
                  <a:srgbClr val="000000"/>
                </a:solidFill>
                <a:latin typeface="Times New Roman" pitchFamily="18" charset="0"/>
              </a:rPr>
              <a:t>The scenes within the act help to break down the story into even smaller pieces so that the entire performance is easier to understand.  </a:t>
            </a:r>
          </a:p>
        </p:txBody>
      </p:sp>
      <p:sp>
        <p:nvSpPr>
          <p:cNvPr id="292869" name="Rectangle 5"/>
          <p:cNvSpPr>
            <a:spLocks noChangeArrowheads="1"/>
          </p:cNvSpPr>
          <p:nvPr/>
        </p:nvSpPr>
        <p:spPr bwMode="auto">
          <a:xfrm>
            <a:off x="0" y="1524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rPr>
              <a:t>Acts</a:t>
            </a:r>
            <a:r>
              <a:rPr lang="en-US" sz="3200" b="1">
                <a:solidFill>
                  <a:srgbClr val="681912"/>
                </a:solidFill>
                <a:effectLst>
                  <a:outerShdw blurRad="38100" dist="38100" dir="2700000" algn="tl">
                    <a:srgbClr val="DDDDDD"/>
                  </a:outerShdw>
                </a:effectLst>
                <a:latin typeface="Century Gothic" pitchFamily="-109" charset="0"/>
              </a:rPr>
              <a:t> and Scenes</a:t>
            </a:r>
          </a:p>
        </p:txBody>
      </p:sp>
      <p:pic>
        <p:nvPicPr>
          <p:cNvPr id="23558" name="Picture 6" descr="203413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37909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7"/>
          <p:cNvSpPr txBox="1">
            <a:spLocks noChangeArrowheads="1"/>
          </p:cNvSpPr>
          <p:nvPr/>
        </p:nvSpPr>
        <p:spPr bwMode="auto">
          <a:xfrm>
            <a:off x="4953000" y="48768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r>
              <a:rPr lang="en-US" altLang="en-US" sz="2000">
                <a:solidFill>
                  <a:srgbClr val="000000"/>
                </a:solidFill>
                <a:latin typeface="Times New Roman" pitchFamily="18" charset="0"/>
              </a:rPr>
              <a:t>Act 1 scene 2</a:t>
            </a:r>
          </a:p>
        </p:txBody>
      </p:sp>
      <p:pic>
        <p:nvPicPr>
          <p:cNvPr id="23560" name="Picture 8" descr="Directo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8325" y="3733800"/>
            <a:ext cx="11620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119147"/>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Text Box 3"/>
          <p:cNvSpPr txBox="1">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latin typeface="Copperplate Gothic Bold" pitchFamily="-109" charset="0"/>
              </a:rPr>
              <a:t>Objectives</a:t>
            </a:r>
          </a:p>
        </p:txBody>
      </p:sp>
      <p:pic>
        <p:nvPicPr>
          <p:cNvPr id="175108" name="Picture 4" descr="32205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7143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Text Box 5"/>
          <p:cNvSpPr txBox="1">
            <a:spLocks noChangeArrowheads="1"/>
          </p:cNvSpPr>
          <p:nvPr/>
        </p:nvSpPr>
        <p:spPr bwMode="auto">
          <a:xfrm>
            <a:off x="1981200" y="2133600"/>
            <a:ext cx="533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2200">
                <a:solidFill>
                  <a:srgbClr val="681912"/>
                </a:solidFill>
                <a:latin typeface="Times New Roman" pitchFamily="18" charset="0"/>
              </a:rPr>
              <a:t>1. Distinguish the play’s genre</a:t>
            </a:r>
          </a:p>
          <a:p>
            <a:pPr algn="ctr" eaLnBrk="1" fontAlgn="base" hangingPunct="1">
              <a:spcBef>
                <a:spcPct val="0"/>
              </a:spcBef>
              <a:spcAft>
                <a:spcPct val="0"/>
              </a:spcAft>
            </a:pPr>
            <a:endParaRPr lang="en-US" altLang="en-US" sz="2200">
              <a:solidFill>
                <a:srgbClr val="681912"/>
              </a:solidFill>
              <a:latin typeface="Times New Roman" pitchFamily="18" charset="0"/>
            </a:endParaRPr>
          </a:p>
          <a:p>
            <a:pPr algn="ctr" eaLnBrk="1" fontAlgn="base" hangingPunct="1">
              <a:spcBef>
                <a:spcPct val="0"/>
              </a:spcBef>
              <a:spcAft>
                <a:spcPct val="0"/>
              </a:spcAft>
            </a:pPr>
            <a:r>
              <a:rPr lang="en-US" altLang="en-US" sz="2200">
                <a:solidFill>
                  <a:srgbClr val="681912"/>
                </a:solidFill>
                <a:latin typeface="Times New Roman" pitchFamily="18" charset="0"/>
              </a:rPr>
              <a:t>    2. Identify the theme of                           	</a:t>
            </a:r>
            <a:r>
              <a:rPr lang="en-US" altLang="en-US" sz="2200" i="1">
                <a:solidFill>
                  <a:srgbClr val="681912"/>
                </a:solidFill>
                <a:latin typeface="Times New Roman" pitchFamily="18" charset="0"/>
              </a:rPr>
              <a:t>The Tragedy of Romeo and Juliet</a:t>
            </a:r>
          </a:p>
          <a:p>
            <a:pPr algn="ctr" eaLnBrk="1" fontAlgn="base" hangingPunct="1">
              <a:spcBef>
                <a:spcPct val="0"/>
              </a:spcBef>
              <a:spcAft>
                <a:spcPct val="0"/>
              </a:spcAft>
            </a:pPr>
            <a:endParaRPr lang="en-US" altLang="en-US" sz="2200" i="1">
              <a:solidFill>
                <a:srgbClr val="681912"/>
              </a:solidFill>
              <a:latin typeface="Times New Roman" pitchFamily="18" charset="0"/>
            </a:endParaRPr>
          </a:p>
          <a:p>
            <a:pPr algn="ctr" eaLnBrk="1" fontAlgn="base" hangingPunct="1">
              <a:spcBef>
                <a:spcPct val="0"/>
              </a:spcBef>
              <a:spcAft>
                <a:spcPct val="0"/>
              </a:spcAft>
            </a:pPr>
            <a:r>
              <a:rPr lang="en-US" altLang="en-US" sz="2200">
                <a:solidFill>
                  <a:srgbClr val="681912"/>
                </a:solidFill>
                <a:latin typeface="Times New Roman" pitchFamily="18" charset="0"/>
              </a:rPr>
              <a:t>        3. Identify the settings in the play</a:t>
            </a:r>
          </a:p>
        </p:txBody>
      </p:sp>
      <p:sp>
        <p:nvSpPr>
          <p:cNvPr id="24582" name="Text Box 6"/>
          <p:cNvSpPr txBox="1">
            <a:spLocks noChangeArrowheads="1"/>
          </p:cNvSpPr>
          <p:nvPr/>
        </p:nvSpPr>
        <p:spPr bwMode="auto">
          <a:xfrm>
            <a:off x="0" y="6583363"/>
            <a:ext cx="426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200">
                <a:solidFill>
                  <a:srgbClr val="681912"/>
                </a:solidFill>
              </a:rPr>
              <a:t>Bloom’s: knowledge, comprehension, analysis</a:t>
            </a:r>
          </a:p>
        </p:txBody>
      </p:sp>
    </p:spTree>
    <p:extLst>
      <p:ext uri="{BB962C8B-B14F-4D97-AF65-F5344CB8AC3E}">
        <p14:creationId xmlns:p14="http://schemas.microsoft.com/office/powerpoint/2010/main" val="29278572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wedge">
                                      <p:cBhvr>
                                        <p:cTn id="7" dur="1000"/>
                                        <p:tgtEl>
                                          <p:spTgt spid="17510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75109"/>
                                        </p:tgtEl>
                                        <p:attrNameLst>
                                          <p:attrName>style.visibility</p:attrName>
                                        </p:attrNameLst>
                                      </p:cBhvr>
                                      <p:to>
                                        <p:strVal val="visible"/>
                                      </p:to>
                                    </p:set>
                                    <p:animEffect transition="in" filter="wedge">
                                      <p:cBhvr>
                                        <p:cTn id="10" dur="10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Text Box 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Comprehension</a:t>
            </a:r>
            <a:r>
              <a:rPr lang="en-US" sz="3200" b="1">
                <a:solidFill>
                  <a:srgbClr val="681912"/>
                </a:solidFill>
                <a:effectLst>
                  <a:outerShdw blurRad="38100" dist="38100" dir="2700000" algn="tl">
                    <a:srgbClr val="DDDDDD"/>
                  </a:outerShdw>
                </a:effectLst>
                <a:latin typeface="Copperplate Gothic Bold" pitchFamily="-109" charset="0"/>
              </a:rPr>
              <a:t> Check</a:t>
            </a:r>
          </a:p>
        </p:txBody>
      </p:sp>
      <p:sp>
        <p:nvSpPr>
          <p:cNvPr id="25604" name="Text Box 6"/>
          <p:cNvSpPr txBox="1">
            <a:spLocks noChangeArrowheads="1"/>
          </p:cNvSpPr>
          <p:nvPr/>
        </p:nvSpPr>
        <p:spPr bwMode="auto">
          <a:xfrm>
            <a:off x="381000" y="1600200"/>
            <a:ext cx="746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1.  In what year was the Globe Theater was built?</a:t>
            </a:r>
            <a:r>
              <a:rPr lang="en-US" altLang="en-US" sz="2000">
                <a:solidFill>
                  <a:srgbClr val="000000"/>
                </a:solidFill>
              </a:rPr>
              <a:t> </a:t>
            </a:r>
          </a:p>
        </p:txBody>
      </p:sp>
      <p:sp>
        <p:nvSpPr>
          <p:cNvPr id="25605" name="Rectangle 7"/>
          <p:cNvSpPr>
            <a:spLocks noChangeArrowheads="1"/>
          </p:cNvSpPr>
          <p:nvPr/>
        </p:nvSpPr>
        <p:spPr bwMode="auto">
          <a:xfrm>
            <a:off x="762000" y="1939925"/>
            <a:ext cx="558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a) 1599		      b) 1609		c) 1799 </a:t>
            </a:r>
          </a:p>
        </p:txBody>
      </p:sp>
      <p:sp>
        <p:nvSpPr>
          <p:cNvPr id="25606" name="Text Box 8"/>
          <p:cNvSpPr txBox="1">
            <a:spLocks noChangeArrowheads="1"/>
          </p:cNvSpPr>
          <p:nvPr/>
        </p:nvSpPr>
        <p:spPr bwMode="auto">
          <a:xfrm>
            <a:off x="381000" y="2738438"/>
            <a:ext cx="4691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2. What color flag represented a comedy?</a:t>
            </a:r>
          </a:p>
        </p:txBody>
      </p:sp>
      <p:sp>
        <p:nvSpPr>
          <p:cNvPr id="25607" name="Text Box 9"/>
          <p:cNvSpPr txBox="1">
            <a:spLocks noChangeArrowheads="1"/>
          </p:cNvSpPr>
          <p:nvPr/>
        </p:nvSpPr>
        <p:spPr bwMode="auto">
          <a:xfrm>
            <a:off x="762000" y="3124200"/>
            <a:ext cx="573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a) black                     b) red                            c) white</a:t>
            </a:r>
          </a:p>
        </p:txBody>
      </p:sp>
      <p:sp>
        <p:nvSpPr>
          <p:cNvPr id="25608" name="Text Box 10"/>
          <p:cNvSpPr txBox="1">
            <a:spLocks noChangeArrowheads="1"/>
          </p:cNvSpPr>
          <p:nvPr/>
        </p:nvSpPr>
        <p:spPr bwMode="auto">
          <a:xfrm>
            <a:off x="381000" y="4186238"/>
            <a:ext cx="461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3. Stage directions are usually written in </a:t>
            </a:r>
          </a:p>
        </p:txBody>
      </p:sp>
      <p:sp>
        <p:nvSpPr>
          <p:cNvPr id="25609" name="Text Box 11"/>
          <p:cNvSpPr txBox="1">
            <a:spLocks noChangeArrowheads="1"/>
          </p:cNvSpPr>
          <p:nvPr/>
        </p:nvSpPr>
        <p:spPr bwMode="auto">
          <a:xfrm>
            <a:off x="1447800" y="42418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sz="2000">
              <a:solidFill>
                <a:srgbClr val="000000"/>
              </a:solidFill>
            </a:endParaRPr>
          </a:p>
        </p:txBody>
      </p:sp>
      <p:sp>
        <p:nvSpPr>
          <p:cNvPr id="25610" name="Text Box 12"/>
          <p:cNvSpPr txBox="1">
            <a:spLocks noChangeArrowheads="1"/>
          </p:cNvSpPr>
          <p:nvPr/>
        </p:nvSpPr>
        <p:spPr bwMode="auto">
          <a:xfrm>
            <a:off x="687388" y="4567238"/>
            <a:ext cx="7313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a) bold                        b) red                           c) italics or brackets</a:t>
            </a:r>
          </a:p>
        </p:txBody>
      </p:sp>
      <p:sp>
        <p:nvSpPr>
          <p:cNvPr id="225293" name="Text Box 13"/>
          <p:cNvSpPr txBox="1">
            <a:spLocks noChangeArrowheads="1"/>
          </p:cNvSpPr>
          <p:nvPr/>
        </p:nvSpPr>
        <p:spPr bwMode="auto">
          <a:xfrm>
            <a:off x="762000" y="2270125"/>
            <a:ext cx="966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FF0000"/>
                </a:solidFill>
                <a:latin typeface="Times New Roman" pitchFamily="18" charset="0"/>
              </a:rPr>
              <a:t>a) 1599</a:t>
            </a:r>
          </a:p>
        </p:txBody>
      </p:sp>
      <p:sp>
        <p:nvSpPr>
          <p:cNvPr id="225294" name="Text Box 14"/>
          <p:cNvSpPr txBox="1">
            <a:spLocks noChangeArrowheads="1"/>
          </p:cNvSpPr>
          <p:nvPr/>
        </p:nvSpPr>
        <p:spPr bwMode="auto">
          <a:xfrm>
            <a:off x="5334000" y="34290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FF0000"/>
                </a:solidFill>
                <a:latin typeface="Times New Roman" pitchFamily="18" charset="0"/>
              </a:rPr>
              <a:t> c) white</a:t>
            </a:r>
          </a:p>
        </p:txBody>
      </p:sp>
      <p:sp>
        <p:nvSpPr>
          <p:cNvPr id="225295" name="Text Box 15"/>
          <p:cNvSpPr txBox="1">
            <a:spLocks noChangeArrowheads="1"/>
          </p:cNvSpPr>
          <p:nvPr/>
        </p:nvSpPr>
        <p:spPr bwMode="auto">
          <a:xfrm>
            <a:off x="5257800" y="4876800"/>
            <a:ext cx="251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FF0000"/>
                </a:solidFill>
                <a:latin typeface="Times New Roman" pitchFamily="18" charset="0"/>
              </a:rPr>
              <a:t> c) italics or brackets</a:t>
            </a:r>
          </a:p>
        </p:txBody>
      </p:sp>
      <p:sp>
        <p:nvSpPr>
          <p:cNvPr id="225296" name="Rectangle 16"/>
          <p:cNvSpPr>
            <a:spLocks noChangeArrowheads="1"/>
          </p:cNvSpPr>
          <p:nvPr/>
        </p:nvSpPr>
        <p:spPr bwMode="auto">
          <a:xfrm>
            <a:off x="0" y="838200"/>
            <a:ext cx="9144000" cy="519113"/>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2800" b="1">
                <a:solidFill>
                  <a:srgbClr val="681912"/>
                </a:solidFill>
                <a:effectLst>
                  <a:outerShdw blurRad="38100" dist="38100" dir="2700000" algn="tl">
                    <a:srgbClr val="DDDDDD"/>
                  </a:outerShdw>
                </a:effectLst>
                <a:latin typeface="Times New Roman" pitchFamily="-109" charset="0"/>
              </a:rPr>
              <a:t>Directions: select the best answer to each question.</a:t>
            </a:r>
          </a:p>
        </p:txBody>
      </p:sp>
    </p:spTree>
    <p:extLst>
      <p:ext uri="{BB962C8B-B14F-4D97-AF65-F5344CB8AC3E}">
        <p14:creationId xmlns:p14="http://schemas.microsoft.com/office/powerpoint/2010/main" val="39292100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293"/>
                                        </p:tgtEl>
                                        <p:attrNameLst>
                                          <p:attrName>style.visibility</p:attrName>
                                        </p:attrNameLst>
                                      </p:cBhvr>
                                      <p:to>
                                        <p:strVal val="visible"/>
                                      </p:to>
                                    </p:set>
                                    <p:anim calcmode="lin" valueType="num">
                                      <p:cBhvr additive="base">
                                        <p:cTn id="7" dur="500" fill="hold"/>
                                        <p:tgtEl>
                                          <p:spTgt spid="225293"/>
                                        </p:tgtEl>
                                        <p:attrNameLst>
                                          <p:attrName>ppt_x</p:attrName>
                                        </p:attrNameLst>
                                      </p:cBhvr>
                                      <p:tavLst>
                                        <p:tav tm="0">
                                          <p:val>
                                            <p:strVal val="0-#ppt_w/2"/>
                                          </p:val>
                                        </p:tav>
                                        <p:tav tm="100000">
                                          <p:val>
                                            <p:strVal val="#ppt_x"/>
                                          </p:val>
                                        </p:tav>
                                      </p:tavLst>
                                    </p:anim>
                                    <p:anim calcmode="lin" valueType="num">
                                      <p:cBhvr additive="base">
                                        <p:cTn id="8" dur="500" fill="hold"/>
                                        <p:tgtEl>
                                          <p:spTgt spid="2252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294"/>
                                        </p:tgtEl>
                                        <p:attrNameLst>
                                          <p:attrName>style.visibility</p:attrName>
                                        </p:attrNameLst>
                                      </p:cBhvr>
                                      <p:to>
                                        <p:strVal val="visible"/>
                                      </p:to>
                                    </p:set>
                                    <p:anim calcmode="lin" valueType="num">
                                      <p:cBhvr additive="base">
                                        <p:cTn id="13" dur="2000" fill="hold"/>
                                        <p:tgtEl>
                                          <p:spTgt spid="225294"/>
                                        </p:tgtEl>
                                        <p:attrNameLst>
                                          <p:attrName>ppt_x</p:attrName>
                                        </p:attrNameLst>
                                      </p:cBhvr>
                                      <p:tavLst>
                                        <p:tav tm="0">
                                          <p:val>
                                            <p:strVal val="0-#ppt_w/2"/>
                                          </p:val>
                                        </p:tav>
                                        <p:tav tm="100000">
                                          <p:val>
                                            <p:strVal val="#ppt_x"/>
                                          </p:val>
                                        </p:tav>
                                      </p:tavLst>
                                    </p:anim>
                                    <p:anim calcmode="lin" valueType="num">
                                      <p:cBhvr additive="base">
                                        <p:cTn id="14" dur="2000" fill="hold"/>
                                        <p:tgtEl>
                                          <p:spTgt spid="2252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295"/>
                                        </p:tgtEl>
                                        <p:attrNameLst>
                                          <p:attrName>style.visibility</p:attrName>
                                        </p:attrNameLst>
                                      </p:cBhvr>
                                      <p:to>
                                        <p:strVal val="visible"/>
                                      </p:to>
                                    </p:set>
                                    <p:anim calcmode="lin" valueType="num">
                                      <p:cBhvr additive="base">
                                        <p:cTn id="19" dur="2000" fill="hold"/>
                                        <p:tgtEl>
                                          <p:spTgt spid="225295"/>
                                        </p:tgtEl>
                                        <p:attrNameLst>
                                          <p:attrName>ppt_x</p:attrName>
                                        </p:attrNameLst>
                                      </p:cBhvr>
                                      <p:tavLst>
                                        <p:tav tm="0">
                                          <p:val>
                                            <p:strVal val="0-#ppt_w/2"/>
                                          </p:val>
                                        </p:tav>
                                        <p:tav tm="100000">
                                          <p:val>
                                            <p:strVal val="#ppt_x"/>
                                          </p:val>
                                        </p:tav>
                                      </p:tavLst>
                                    </p:anim>
                                    <p:anim calcmode="lin" valueType="num">
                                      <p:cBhvr additive="base">
                                        <p:cTn id="20" dur="2000" fill="hold"/>
                                        <p:tgtEl>
                                          <p:spTgt spid="225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3" grpId="0"/>
      <p:bldP spid="225294" grpId="0"/>
      <p:bldP spid="2252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Background_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764186"/>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22"/>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99683" name="Text Box 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Genre</a:t>
            </a:r>
          </a:p>
        </p:txBody>
      </p:sp>
      <p:sp>
        <p:nvSpPr>
          <p:cNvPr id="26629" name="Text Box 4"/>
          <p:cNvSpPr txBox="1">
            <a:spLocks noChangeArrowheads="1"/>
          </p:cNvSpPr>
          <p:nvPr/>
        </p:nvSpPr>
        <p:spPr bwMode="auto">
          <a:xfrm>
            <a:off x="685800" y="1371600"/>
            <a:ext cx="41910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The play is considered a tragedy: a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genre, or kind of literature in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which the main character suffers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great sorrow or is brought to ruin.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A tragedy is usually the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consequence of a person’s tragic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flaw, moral weakness, or an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inability to cope with a bad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situation. </a:t>
            </a:r>
          </a:p>
          <a:p>
            <a:pPr algn="just" eaLnBrk="1" fontAlgn="base" hangingPunct="1">
              <a:spcBef>
                <a:spcPct val="0"/>
              </a:spcBef>
              <a:spcAft>
                <a:spcPct val="0"/>
              </a:spcAft>
              <a:buClr>
                <a:srgbClr val="681912"/>
              </a:buClr>
              <a:buSzPct val="125000"/>
              <a:buFontTx/>
              <a:buChar char="•"/>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In a tragedy, the ending is unhappy,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yet has purpose or meaning. There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is a lesson to learn from the events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in the story.</a:t>
            </a:r>
            <a:r>
              <a:rPr lang="en-US" altLang="en-US">
                <a:solidFill>
                  <a:srgbClr val="000000"/>
                </a:solidFill>
                <a:latin typeface="Times New Roman" pitchFamily="18" charset="0"/>
              </a:rPr>
              <a:t> </a:t>
            </a:r>
          </a:p>
        </p:txBody>
      </p:sp>
      <p:pic>
        <p:nvPicPr>
          <p:cNvPr id="26630" name="Picture 8" descr="204531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5949950"/>
            <a:ext cx="1219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13"/>
          <p:cNvSpPr>
            <a:spLocks noChangeArrowheads="1"/>
          </p:cNvSpPr>
          <p:nvPr/>
        </p:nvSpPr>
        <p:spPr bwMode="auto">
          <a:xfrm flipH="1">
            <a:off x="4800600" y="15240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26632" name="AutoShape 14"/>
          <p:cNvSpPr>
            <a:spLocks noChangeArrowheads="1"/>
          </p:cNvSpPr>
          <p:nvPr/>
        </p:nvSpPr>
        <p:spPr bwMode="auto">
          <a:xfrm flipH="1">
            <a:off x="4876800" y="44196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26633" name="AutoShape 15"/>
          <p:cNvSpPr>
            <a:spLocks noChangeArrowheads="1"/>
          </p:cNvSpPr>
          <p:nvPr/>
        </p:nvSpPr>
        <p:spPr bwMode="auto">
          <a:xfrm flipH="1">
            <a:off x="4876800" y="51816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26634" name="Text Box 17"/>
          <p:cNvSpPr txBox="1">
            <a:spLocks noChangeArrowheads="1"/>
          </p:cNvSpPr>
          <p:nvPr/>
        </p:nvSpPr>
        <p:spPr bwMode="auto">
          <a:xfrm>
            <a:off x="4953000" y="1752600"/>
            <a:ext cx="2362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50000"/>
              </a:spcBef>
              <a:spcAft>
                <a:spcPct val="0"/>
              </a:spcAft>
            </a:pPr>
            <a:r>
              <a:rPr lang="en-US" altLang="en-US" sz="1400">
                <a:solidFill>
                  <a:srgbClr val="000000"/>
                </a:solidFill>
                <a:latin typeface="Times New Roman" pitchFamily="18" charset="0"/>
              </a:rPr>
              <a:t>Can you think of any character in the books you have read who might have had a tragic flaw?</a:t>
            </a:r>
          </a:p>
        </p:txBody>
      </p:sp>
      <p:sp>
        <p:nvSpPr>
          <p:cNvPr id="26635" name="Text Box 19"/>
          <p:cNvSpPr txBox="1">
            <a:spLocks noChangeArrowheads="1"/>
          </p:cNvSpPr>
          <p:nvPr/>
        </p:nvSpPr>
        <p:spPr bwMode="auto">
          <a:xfrm>
            <a:off x="5181600" y="46482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50000"/>
              </a:spcBef>
              <a:spcAft>
                <a:spcPct val="0"/>
              </a:spcAft>
            </a:pPr>
            <a:r>
              <a:rPr lang="en-US" altLang="en-US" sz="1400">
                <a:solidFill>
                  <a:srgbClr val="000000"/>
                </a:solidFill>
                <a:latin typeface="Times New Roman" pitchFamily="18" charset="0"/>
              </a:rPr>
              <a:t>…and the moral of the story is?</a:t>
            </a:r>
          </a:p>
        </p:txBody>
      </p:sp>
      <p:sp>
        <p:nvSpPr>
          <p:cNvPr id="26636" name="Text Box 20"/>
          <p:cNvSpPr txBox="1">
            <a:spLocks noChangeArrowheads="1"/>
          </p:cNvSpPr>
          <p:nvPr/>
        </p:nvSpPr>
        <p:spPr bwMode="auto">
          <a:xfrm>
            <a:off x="5105400" y="5410200"/>
            <a:ext cx="4038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50000"/>
              </a:spcBef>
              <a:spcAft>
                <a:spcPct val="0"/>
              </a:spcAft>
            </a:pPr>
            <a:r>
              <a:rPr lang="en-US" altLang="en-US" sz="1400">
                <a:solidFill>
                  <a:srgbClr val="000000"/>
                </a:solidFill>
                <a:latin typeface="Times New Roman" pitchFamily="18" charset="0"/>
              </a:rPr>
              <a:t>While reading, try to identify some of the lessons Shakespeare was trying to teach.</a:t>
            </a:r>
          </a:p>
        </p:txBody>
      </p:sp>
      <p:pic>
        <p:nvPicPr>
          <p:cNvPr id="26637" name="Picture 23" descr="Mask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676400"/>
            <a:ext cx="933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5" descr="206816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429000"/>
            <a:ext cx="9509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911740"/>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AutoShape 23"/>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205827" name="Text Box 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Theme</a:t>
            </a:r>
          </a:p>
        </p:txBody>
      </p:sp>
      <p:sp>
        <p:nvSpPr>
          <p:cNvPr id="27653" name="Rectangle 4"/>
          <p:cNvSpPr>
            <a:spLocks noChangeArrowheads="1"/>
          </p:cNvSpPr>
          <p:nvPr/>
        </p:nvSpPr>
        <p:spPr bwMode="auto">
          <a:xfrm>
            <a:off x="685800" y="1112838"/>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68275" indent="-168275"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Clr>
                <a:srgbClr val="681912"/>
              </a:buClr>
              <a:buSzPct val="125000"/>
            </a:pPr>
            <a:r>
              <a:rPr lang="en-US" altLang="en-US">
                <a:solidFill>
                  <a:srgbClr val="000000"/>
                </a:solidFill>
                <a:latin typeface="Times New Roman" pitchFamily="18" charset="0"/>
              </a:rPr>
              <a:t>	</a:t>
            </a:r>
            <a:r>
              <a:rPr lang="en-US" altLang="en-US" sz="2000">
                <a:solidFill>
                  <a:srgbClr val="000000"/>
                </a:solidFill>
                <a:latin typeface="Times New Roman" pitchFamily="18" charset="0"/>
              </a:rPr>
              <a:t>A theme is the main idea of the story, or the message the author wants the reader to understand. The message is usually about life, society or human nature.</a:t>
            </a:r>
          </a:p>
          <a:p>
            <a:pPr eaLnBrk="1" fontAlgn="base" hangingPunct="1">
              <a:spcBef>
                <a:spcPct val="0"/>
              </a:spcBef>
              <a:spcAft>
                <a:spcPct val="0"/>
              </a:spcAft>
              <a:buClr>
                <a:srgbClr val="681912"/>
              </a:buClr>
              <a:buSzPct val="125000"/>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	In </a:t>
            </a:r>
            <a:r>
              <a:rPr lang="en-US" altLang="en-US" sz="2000" i="1">
                <a:solidFill>
                  <a:srgbClr val="000000"/>
                </a:solidFill>
                <a:latin typeface="Times New Roman" pitchFamily="18" charset="0"/>
              </a:rPr>
              <a:t>The Tragedy of Romeo and Juliet,</a:t>
            </a:r>
            <a:r>
              <a:rPr lang="en-US" altLang="en-US" sz="2000">
                <a:solidFill>
                  <a:srgbClr val="000000"/>
                </a:solidFill>
                <a:latin typeface="Times New Roman" pitchFamily="18" charset="0"/>
              </a:rPr>
              <a:t> there are many themes… Shakespeare wanted the reader to understand a lot about people. </a:t>
            </a:r>
          </a:p>
          <a:p>
            <a:pPr eaLnBrk="1" fontAlgn="base" hangingPunct="1">
              <a:spcBef>
                <a:spcPct val="0"/>
              </a:spcBef>
              <a:spcAft>
                <a:spcPct val="0"/>
              </a:spcAft>
              <a:buClr>
                <a:srgbClr val="681912"/>
              </a:buClr>
              <a:buSzPct val="125000"/>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  While there are many themes in the play,</a:t>
            </a:r>
            <a:r>
              <a:rPr lang="en-US" altLang="en-US" sz="2400">
                <a:solidFill>
                  <a:srgbClr val="000000"/>
                </a:solidFill>
                <a:latin typeface="Times New Roman" pitchFamily="18" charset="0"/>
              </a:rPr>
              <a:t> </a:t>
            </a:r>
            <a:r>
              <a:rPr lang="en-US" altLang="en-US" sz="2000">
                <a:solidFill>
                  <a:srgbClr val="000000"/>
                </a:solidFill>
                <a:latin typeface="Times New Roman" pitchFamily="18" charset="0"/>
              </a:rPr>
              <a:t>love, hate, and fate play important roles. </a:t>
            </a:r>
          </a:p>
        </p:txBody>
      </p:sp>
      <p:sp>
        <p:nvSpPr>
          <p:cNvPr id="205835" name="Rectangle 11"/>
          <p:cNvSpPr>
            <a:spLocks noChangeArrowheads="1"/>
          </p:cNvSpPr>
          <p:nvPr/>
        </p:nvSpPr>
        <p:spPr bwMode="auto">
          <a:xfrm>
            <a:off x="5867400" y="5943600"/>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rPr>
              <a:t>hate</a:t>
            </a:r>
          </a:p>
        </p:txBody>
      </p:sp>
      <p:sp>
        <p:nvSpPr>
          <p:cNvPr id="205836" name="Rectangle 12"/>
          <p:cNvSpPr>
            <a:spLocks noChangeArrowheads="1"/>
          </p:cNvSpPr>
          <p:nvPr/>
        </p:nvSpPr>
        <p:spPr bwMode="auto">
          <a:xfrm>
            <a:off x="6096000" y="12700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rPr>
              <a:t>love</a:t>
            </a:r>
          </a:p>
        </p:txBody>
      </p:sp>
      <p:sp>
        <p:nvSpPr>
          <p:cNvPr id="205837" name="Rectangle 13"/>
          <p:cNvSpPr>
            <a:spLocks noChangeArrowheads="1"/>
          </p:cNvSpPr>
          <p:nvPr/>
        </p:nvSpPr>
        <p:spPr bwMode="auto">
          <a:xfrm>
            <a:off x="6019800" y="3733800"/>
            <a:ext cx="546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rPr>
              <a:t>fate</a:t>
            </a:r>
          </a:p>
        </p:txBody>
      </p:sp>
      <p:pic>
        <p:nvPicPr>
          <p:cNvPr id="205839" name="Picture 15" descr="217556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066800"/>
            <a:ext cx="20478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41" name="Picture 17" descr="200923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2438400"/>
            <a:ext cx="17383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43" name="Picture 19" descr="97385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2667000"/>
            <a:ext cx="1752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45" name="Picture 21" descr="217226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4419600"/>
            <a:ext cx="22002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134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5841"/>
                                        </p:tgtEl>
                                        <p:attrNameLst>
                                          <p:attrName>style.visibility</p:attrName>
                                        </p:attrNameLst>
                                      </p:cBhvr>
                                      <p:to>
                                        <p:strVal val="visible"/>
                                      </p:to>
                                    </p:set>
                                    <p:anim calcmode="lin" valueType="num">
                                      <p:cBhvr>
                                        <p:cTn id="7" dur="500" fill="hold"/>
                                        <p:tgtEl>
                                          <p:spTgt spid="205841"/>
                                        </p:tgtEl>
                                        <p:attrNameLst>
                                          <p:attrName>ppt_w</p:attrName>
                                        </p:attrNameLst>
                                      </p:cBhvr>
                                      <p:tavLst>
                                        <p:tav tm="0">
                                          <p:val>
                                            <p:fltVal val="0"/>
                                          </p:val>
                                        </p:tav>
                                        <p:tav tm="100000">
                                          <p:val>
                                            <p:strVal val="#ppt_w"/>
                                          </p:val>
                                        </p:tav>
                                      </p:tavLst>
                                    </p:anim>
                                    <p:anim calcmode="lin" valueType="num">
                                      <p:cBhvr>
                                        <p:cTn id="8" dur="500" fill="hold"/>
                                        <p:tgtEl>
                                          <p:spTgt spid="205841"/>
                                        </p:tgtEl>
                                        <p:attrNameLst>
                                          <p:attrName>ppt_h</p:attrName>
                                        </p:attrNameLst>
                                      </p:cBhvr>
                                      <p:tavLst>
                                        <p:tav tm="0">
                                          <p:val>
                                            <p:fltVal val="0"/>
                                          </p:val>
                                        </p:tav>
                                        <p:tav tm="100000">
                                          <p:val>
                                            <p:strVal val="#ppt_h"/>
                                          </p:val>
                                        </p:tav>
                                      </p:tavLst>
                                    </p:anim>
                                    <p:anim calcmode="lin" valueType="num">
                                      <p:cBhvr>
                                        <p:cTn id="9" dur="500" fill="hold"/>
                                        <p:tgtEl>
                                          <p:spTgt spid="205841"/>
                                        </p:tgtEl>
                                        <p:attrNameLst>
                                          <p:attrName>style.rotation</p:attrName>
                                        </p:attrNameLst>
                                      </p:cBhvr>
                                      <p:tavLst>
                                        <p:tav tm="0">
                                          <p:val>
                                            <p:fltVal val="360"/>
                                          </p:val>
                                        </p:tav>
                                        <p:tav tm="100000">
                                          <p:val>
                                            <p:fltVal val="0"/>
                                          </p:val>
                                        </p:tav>
                                      </p:tavLst>
                                    </p:anim>
                                    <p:animEffect transition="in" filter="fade">
                                      <p:cBhvr>
                                        <p:cTn id="10" dur="500"/>
                                        <p:tgtEl>
                                          <p:spTgt spid="205841"/>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05839"/>
                                        </p:tgtEl>
                                        <p:attrNameLst>
                                          <p:attrName>style.visibility</p:attrName>
                                        </p:attrNameLst>
                                      </p:cBhvr>
                                      <p:to>
                                        <p:strVal val="visible"/>
                                      </p:to>
                                    </p:set>
                                    <p:anim calcmode="lin" valueType="num">
                                      <p:cBhvr>
                                        <p:cTn id="14" dur="500" fill="hold"/>
                                        <p:tgtEl>
                                          <p:spTgt spid="205839"/>
                                        </p:tgtEl>
                                        <p:attrNameLst>
                                          <p:attrName>ppt_w</p:attrName>
                                        </p:attrNameLst>
                                      </p:cBhvr>
                                      <p:tavLst>
                                        <p:tav tm="0">
                                          <p:val>
                                            <p:fltVal val="0"/>
                                          </p:val>
                                        </p:tav>
                                        <p:tav tm="100000">
                                          <p:val>
                                            <p:strVal val="#ppt_w"/>
                                          </p:val>
                                        </p:tav>
                                      </p:tavLst>
                                    </p:anim>
                                    <p:anim calcmode="lin" valueType="num">
                                      <p:cBhvr>
                                        <p:cTn id="15" dur="500" fill="hold"/>
                                        <p:tgtEl>
                                          <p:spTgt spid="205839"/>
                                        </p:tgtEl>
                                        <p:attrNameLst>
                                          <p:attrName>ppt_h</p:attrName>
                                        </p:attrNameLst>
                                      </p:cBhvr>
                                      <p:tavLst>
                                        <p:tav tm="0">
                                          <p:val>
                                            <p:fltVal val="0"/>
                                          </p:val>
                                        </p:tav>
                                        <p:tav tm="100000">
                                          <p:val>
                                            <p:strVal val="#ppt_h"/>
                                          </p:val>
                                        </p:tav>
                                      </p:tavLst>
                                    </p:anim>
                                    <p:anim calcmode="lin" valueType="num">
                                      <p:cBhvr>
                                        <p:cTn id="16" dur="500" fill="hold"/>
                                        <p:tgtEl>
                                          <p:spTgt spid="205839"/>
                                        </p:tgtEl>
                                        <p:attrNameLst>
                                          <p:attrName>style.rotation</p:attrName>
                                        </p:attrNameLst>
                                      </p:cBhvr>
                                      <p:tavLst>
                                        <p:tav tm="0">
                                          <p:val>
                                            <p:fltVal val="360"/>
                                          </p:val>
                                        </p:tav>
                                        <p:tav tm="100000">
                                          <p:val>
                                            <p:fltVal val="0"/>
                                          </p:val>
                                        </p:tav>
                                      </p:tavLst>
                                    </p:anim>
                                    <p:animEffect transition="in" filter="fade">
                                      <p:cBhvr>
                                        <p:cTn id="17" dur="500"/>
                                        <p:tgtEl>
                                          <p:spTgt spid="205839"/>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05836"/>
                                        </p:tgtEl>
                                        <p:attrNameLst>
                                          <p:attrName>style.visibility</p:attrName>
                                        </p:attrNameLst>
                                      </p:cBhvr>
                                      <p:to>
                                        <p:strVal val="visible"/>
                                      </p:to>
                                    </p:set>
                                    <p:anim calcmode="lin" valueType="num">
                                      <p:cBhvr>
                                        <p:cTn id="20" dur="500" fill="hold"/>
                                        <p:tgtEl>
                                          <p:spTgt spid="205836"/>
                                        </p:tgtEl>
                                        <p:attrNameLst>
                                          <p:attrName>ppt_w</p:attrName>
                                        </p:attrNameLst>
                                      </p:cBhvr>
                                      <p:tavLst>
                                        <p:tav tm="0">
                                          <p:val>
                                            <p:fltVal val="0"/>
                                          </p:val>
                                        </p:tav>
                                        <p:tav tm="100000">
                                          <p:val>
                                            <p:strVal val="#ppt_w"/>
                                          </p:val>
                                        </p:tav>
                                      </p:tavLst>
                                    </p:anim>
                                    <p:anim calcmode="lin" valueType="num">
                                      <p:cBhvr>
                                        <p:cTn id="21" dur="500" fill="hold"/>
                                        <p:tgtEl>
                                          <p:spTgt spid="205836"/>
                                        </p:tgtEl>
                                        <p:attrNameLst>
                                          <p:attrName>ppt_h</p:attrName>
                                        </p:attrNameLst>
                                      </p:cBhvr>
                                      <p:tavLst>
                                        <p:tav tm="0">
                                          <p:val>
                                            <p:fltVal val="0"/>
                                          </p:val>
                                        </p:tav>
                                        <p:tav tm="100000">
                                          <p:val>
                                            <p:strVal val="#ppt_h"/>
                                          </p:val>
                                        </p:tav>
                                      </p:tavLst>
                                    </p:anim>
                                    <p:anim calcmode="lin" valueType="num">
                                      <p:cBhvr>
                                        <p:cTn id="22" dur="500" fill="hold"/>
                                        <p:tgtEl>
                                          <p:spTgt spid="205836"/>
                                        </p:tgtEl>
                                        <p:attrNameLst>
                                          <p:attrName>style.rotation</p:attrName>
                                        </p:attrNameLst>
                                      </p:cBhvr>
                                      <p:tavLst>
                                        <p:tav tm="0">
                                          <p:val>
                                            <p:fltVal val="360"/>
                                          </p:val>
                                        </p:tav>
                                        <p:tav tm="100000">
                                          <p:val>
                                            <p:fltVal val="0"/>
                                          </p:val>
                                        </p:tav>
                                      </p:tavLst>
                                    </p:anim>
                                    <p:animEffect transition="in" filter="fade">
                                      <p:cBhvr>
                                        <p:cTn id="23" dur="500"/>
                                        <p:tgtEl>
                                          <p:spTgt spid="205836"/>
                                        </p:tgtEl>
                                      </p:cBhvr>
                                    </p:animEffect>
                                  </p:childTnLst>
                                </p:cTn>
                              </p:par>
                            </p:childTnLst>
                          </p:cTn>
                        </p:par>
                        <p:par>
                          <p:cTn id="24" fill="hold" nodeType="afterGroup">
                            <p:stCondLst>
                              <p:cond delay="1000"/>
                            </p:stCondLst>
                            <p:childTnLst>
                              <p:par>
                                <p:cTn id="25" presetID="18" presetClass="entr" presetSubtype="12" fill="hold" nodeType="afterEffect">
                                  <p:stCondLst>
                                    <p:cond delay="0"/>
                                  </p:stCondLst>
                                  <p:childTnLst>
                                    <p:set>
                                      <p:cBhvr>
                                        <p:cTn id="26" dur="1" fill="hold">
                                          <p:stCondLst>
                                            <p:cond delay="0"/>
                                          </p:stCondLst>
                                        </p:cTn>
                                        <p:tgtEl>
                                          <p:spTgt spid="205843"/>
                                        </p:tgtEl>
                                        <p:attrNameLst>
                                          <p:attrName>style.visibility</p:attrName>
                                        </p:attrNameLst>
                                      </p:cBhvr>
                                      <p:to>
                                        <p:strVal val="visible"/>
                                      </p:to>
                                    </p:set>
                                    <p:animEffect transition="in" filter="strips(downLeft)">
                                      <p:cBhvr>
                                        <p:cTn id="27" dur="500"/>
                                        <p:tgtEl>
                                          <p:spTgt spid="205843"/>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05837"/>
                                        </p:tgtEl>
                                        <p:attrNameLst>
                                          <p:attrName>style.visibility</p:attrName>
                                        </p:attrNameLst>
                                      </p:cBhvr>
                                      <p:to>
                                        <p:strVal val="visible"/>
                                      </p:to>
                                    </p:set>
                                    <p:anim calcmode="lin" valueType="num">
                                      <p:cBhvr>
                                        <p:cTn id="30" dur="500" fill="hold"/>
                                        <p:tgtEl>
                                          <p:spTgt spid="205837"/>
                                        </p:tgtEl>
                                        <p:attrNameLst>
                                          <p:attrName>ppt_w</p:attrName>
                                        </p:attrNameLst>
                                      </p:cBhvr>
                                      <p:tavLst>
                                        <p:tav tm="0">
                                          <p:val>
                                            <p:fltVal val="0"/>
                                          </p:val>
                                        </p:tav>
                                        <p:tav tm="100000">
                                          <p:val>
                                            <p:strVal val="#ppt_w"/>
                                          </p:val>
                                        </p:tav>
                                      </p:tavLst>
                                    </p:anim>
                                    <p:anim calcmode="lin" valueType="num">
                                      <p:cBhvr>
                                        <p:cTn id="31" dur="500" fill="hold"/>
                                        <p:tgtEl>
                                          <p:spTgt spid="205837"/>
                                        </p:tgtEl>
                                        <p:attrNameLst>
                                          <p:attrName>ppt_h</p:attrName>
                                        </p:attrNameLst>
                                      </p:cBhvr>
                                      <p:tavLst>
                                        <p:tav tm="0">
                                          <p:val>
                                            <p:fltVal val="0"/>
                                          </p:val>
                                        </p:tav>
                                        <p:tav tm="100000">
                                          <p:val>
                                            <p:strVal val="#ppt_h"/>
                                          </p:val>
                                        </p:tav>
                                      </p:tavLst>
                                    </p:anim>
                                    <p:anim calcmode="lin" valueType="num">
                                      <p:cBhvr>
                                        <p:cTn id="32" dur="500" fill="hold"/>
                                        <p:tgtEl>
                                          <p:spTgt spid="205837"/>
                                        </p:tgtEl>
                                        <p:attrNameLst>
                                          <p:attrName>style.rotation</p:attrName>
                                        </p:attrNameLst>
                                      </p:cBhvr>
                                      <p:tavLst>
                                        <p:tav tm="0">
                                          <p:val>
                                            <p:fltVal val="360"/>
                                          </p:val>
                                        </p:tav>
                                        <p:tav tm="100000">
                                          <p:val>
                                            <p:fltVal val="0"/>
                                          </p:val>
                                        </p:tav>
                                      </p:tavLst>
                                    </p:anim>
                                    <p:animEffect transition="in" filter="fade">
                                      <p:cBhvr>
                                        <p:cTn id="33" dur="500"/>
                                        <p:tgtEl>
                                          <p:spTgt spid="205837"/>
                                        </p:tgtEl>
                                      </p:cBhvr>
                                    </p:animEffect>
                                  </p:childTnLst>
                                </p:cTn>
                              </p:par>
                            </p:childTnLst>
                          </p:cTn>
                        </p:par>
                        <p:par>
                          <p:cTn id="34" fill="hold" nodeType="afterGroup">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205845"/>
                                        </p:tgtEl>
                                        <p:attrNameLst>
                                          <p:attrName>style.visibility</p:attrName>
                                        </p:attrNameLst>
                                      </p:cBhvr>
                                      <p:to>
                                        <p:strVal val="visible"/>
                                      </p:to>
                                    </p:set>
                                    <p:anim calcmode="lin" valueType="num">
                                      <p:cBhvr>
                                        <p:cTn id="37" dur="500" fill="hold"/>
                                        <p:tgtEl>
                                          <p:spTgt spid="205845"/>
                                        </p:tgtEl>
                                        <p:attrNameLst>
                                          <p:attrName>ppt_w</p:attrName>
                                        </p:attrNameLst>
                                      </p:cBhvr>
                                      <p:tavLst>
                                        <p:tav tm="0">
                                          <p:val>
                                            <p:fltVal val="0"/>
                                          </p:val>
                                        </p:tav>
                                        <p:tav tm="100000">
                                          <p:val>
                                            <p:strVal val="#ppt_w"/>
                                          </p:val>
                                        </p:tav>
                                      </p:tavLst>
                                    </p:anim>
                                    <p:anim calcmode="lin" valueType="num">
                                      <p:cBhvr>
                                        <p:cTn id="38" dur="500" fill="hold"/>
                                        <p:tgtEl>
                                          <p:spTgt spid="205845"/>
                                        </p:tgtEl>
                                        <p:attrNameLst>
                                          <p:attrName>ppt_h</p:attrName>
                                        </p:attrNameLst>
                                      </p:cBhvr>
                                      <p:tavLst>
                                        <p:tav tm="0">
                                          <p:val>
                                            <p:fltVal val="0"/>
                                          </p:val>
                                        </p:tav>
                                        <p:tav tm="100000">
                                          <p:val>
                                            <p:strVal val="#ppt_h"/>
                                          </p:val>
                                        </p:tav>
                                      </p:tavLst>
                                    </p:anim>
                                    <p:anim calcmode="lin" valueType="num">
                                      <p:cBhvr>
                                        <p:cTn id="39" dur="500" fill="hold"/>
                                        <p:tgtEl>
                                          <p:spTgt spid="205845"/>
                                        </p:tgtEl>
                                        <p:attrNameLst>
                                          <p:attrName>style.rotation</p:attrName>
                                        </p:attrNameLst>
                                      </p:cBhvr>
                                      <p:tavLst>
                                        <p:tav tm="0">
                                          <p:val>
                                            <p:fltVal val="360"/>
                                          </p:val>
                                        </p:tav>
                                        <p:tav tm="100000">
                                          <p:val>
                                            <p:fltVal val="0"/>
                                          </p:val>
                                        </p:tav>
                                      </p:tavLst>
                                    </p:anim>
                                    <p:animEffect transition="in" filter="fade">
                                      <p:cBhvr>
                                        <p:cTn id="40" dur="500"/>
                                        <p:tgtEl>
                                          <p:spTgt spid="205845"/>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05835"/>
                                        </p:tgtEl>
                                        <p:attrNameLst>
                                          <p:attrName>style.visibility</p:attrName>
                                        </p:attrNameLst>
                                      </p:cBhvr>
                                      <p:to>
                                        <p:strVal val="visible"/>
                                      </p:to>
                                    </p:set>
                                    <p:anim calcmode="lin" valueType="num">
                                      <p:cBhvr>
                                        <p:cTn id="43" dur="500" fill="hold"/>
                                        <p:tgtEl>
                                          <p:spTgt spid="205835"/>
                                        </p:tgtEl>
                                        <p:attrNameLst>
                                          <p:attrName>ppt_w</p:attrName>
                                        </p:attrNameLst>
                                      </p:cBhvr>
                                      <p:tavLst>
                                        <p:tav tm="0">
                                          <p:val>
                                            <p:fltVal val="0"/>
                                          </p:val>
                                        </p:tav>
                                        <p:tav tm="100000">
                                          <p:val>
                                            <p:strVal val="#ppt_w"/>
                                          </p:val>
                                        </p:tav>
                                      </p:tavLst>
                                    </p:anim>
                                    <p:anim calcmode="lin" valueType="num">
                                      <p:cBhvr>
                                        <p:cTn id="44" dur="500" fill="hold"/>
                                        <p:tgtEl>
                                          <p:spTgt spid="205835"/>
                                        </p:tgtEl>
                                        <p:attrNameLst>
                                          <p:attrName>ppt_h</p:attrName>
                                        </p:attrNameLst>
                                      </p:cBhvr>
                                      <p:tavLst>
                                        <p:tav tm="0">
                                          <p:val>
                                            <p:fltVal val="0"/>
                                          </p:val>
                                        </p:tav>
                                        <p:tav tm="100000">
                                          <p:val>
                                            <p:strVal val="#ppt_h"/>
                                          </p:val>
                                        </p:tav>
                                      </p:tavLst>
                                    </p:anim>
                                    <p:anim calcmode="lin" valueType="num">
                                      <p:cBhvr>
                                        <p:cTn id="45" dur="500" fill="hold"/>
                                        <p:tgtEl>
                                          <p:spTgt spid="205835"/>
                                        </p:tgtEl>
                                        <p:attrNameLst>
                                          <p:attrName>style.rotation</p:attrName>
                                        </p:attrNameLst>
                                      </p:cBhvr>
                                      <p:tavLst>
                                        <p:tav tm="0">
                                          <p:val>
                                            <p:fltVal val="360"/>
                                          </p:val>
                                        </p:tav>
                                        <p:tav tm="100000">
                                          <p:val>
                                            <p:fltVal val="0"/>
                                          </p:val>
                                        </p:tav>
                                      </p:tavLst>
                                    </p:anim>
                                    <p:animEffect transition="in" filter="fade">
                                      <p:cBhvr>
                                        <p:cTn id="46" dur="500"/>
                                        <p:tgtEl>
                                          <p:spTgt spid="205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5" grpId="0"/>
      <p:bldP spid="205836" grpId="0"/>
      <p:bldP spid="2058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AutoShape 17"/>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28676" name="Text Box 3"/>
          <p:cNvSpPr txBox="1">
            <a:spLocks noChangeArrowheads="1"/>
          </p:cNvSpPr>
          <p:nvPr/>
        </p:nvSpPr>
        <p:spPr bwMode="auto">
          <a:xfrm>
            <a:off x="762000" y="1447800"/>
            <a:ext cx="3962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Romeo and Juliet is a tragedy which means sad things happen. The play is about love and death. </a:t>
            </a:r>
          </a:p>
          <a:p>
            <a:pPr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You’ll find romance in the play… watch out for Romeo, he really knows how to get a girl’s attention. </a:t>
            </a:r>
          </a:p>
          <a:p>
            <a:pPr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The play has humor in it, too. Romeo and his friends joke around with one another.</a:t>
            </a:r>
          </a:p>
          <a:p>
            <a:pPr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Juliet’s nurse is a funny character; be sure to reread   her lines.</a:t>
            </a:r>
          </a:p>
        </p:txBody>
      </p:sp>
      <p:sp>
        <p:nvSpPr>
          <p:cNvPr id="28677" name="Rectangle 4"/>
          <p:cNvSpPr>
            <a:spLocks noChangeArrowheads="1"/>
          </p:cNvSpPr>
          <p:nvPr/>
        </p:nvSpPr>
        <p:spPr bwMode="auto">
          <a:xfrm>
            <a:off x="5105400" y="1676400"/>
            <a:ext cx="2590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Many people cry at the end of  the play because the main characters die.</a:t>
            </a:r>
          </a:p>
        </p:txBody>
      </p:sp>
      <p:pic>
        <p:nvPicPr>
          <p:cNvPr id="28678" name="Picture 6" descr="Crying baby 2 - (Babi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19200"/>
            <a:ext cx="968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7"/>
          <p:cNvSpPr>
            <a:spLocks noChangeArrowheads="1"/>
          </p:cNvSpPr>
          <p:nvPr/>
        </p:nvSpPr>
        <p:spPr bwMode="auto">
          <a:xfrm flipH="1">
            <a:off x="4876800" y="48006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28680" name="Rectangle 8"/>
          <p:cNvSpPr>
            <a:spLocks noChangeArrowheads="1"/>
          </p:cNvSpPr>
          <p:nvPr/>
        </p:nvSpPr>
        <p:spPr bwMode="auto">
          <a:xfrm>
            <a:off x="5181600" y="3124200"/>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Rapunzel, Rapunzel, let down your golden hair… Oops, wrong story!</a:t>
            </a:r>
          </a:p>
        </p:txBody>
      </p:sp>
      <p:sp>
        <p:nvSpPr>
          <p:cNvPr id="28681" name="AutoShape 9"/>
          <p:cNvSpPr>
            <a:spLocks noChangeArrowheads="1"/>
          </p:cNvSpPr>
          <p:nvPr/>
        </p:nvSpPr>
        <p:spPr bwMode="auto">
          <a:xfrm flipH="1">
            <a:off x="4953000" y="28956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28682" name="Rectangle 10"/>
          <p:cNvSpPr>
            <a:spLocks noChangeArrowheads="1"/>
          </p:cNvSpPr>
          <p:nvPr/>
        </p:nvSpPr>
        <p:spPr bwMode="auto">
          <a:xfrm>
            <a:off x="5105400" y="5029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Knock, knock…</a:t>
            </a:r>
          </a:p>
        </p:txBody>
      </p:sp>
      <p:sp>
        <p:nvSpPr>
          <p:cNvPr id="28683" name="Rectangle 11"/>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endParaRPr lang="en-US" altLang="en-US" sz="2400">
              <a:solidFill>
                <a:srgbClr val="000000"/>
              </a:solidFill>
            </a:endParaRPr>
          </a:p>
        </p:txBody>
      </p:sp>
      <p:sp>
        <p:nvSpPr>
          <p:cNvPr id="28684" name="AutoShape 12"/>
          <p:cNvSpPr>
            <a:spLocks noChangeArrowheads="1"/>
          </p:cNvSpPr>
          <p:nvPr/>
        </p:nvSpPr>
        <p:spPr bwMode="auto">
          <a:xfrm flipH="1">
            <a:off x="4953000" y="14478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pic>
        <p:nvPicPr>
          <p:cNvPr id="28685" name="Picture 13" descr="209658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2895600"/>
            <a:ext cx="1200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Too_much_fu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181600"/>
            <a:ext cx="14478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207" name="Text Box 15"/>
          <p:cNvSpPr txBox="1">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rPr>
              <a:t>Tragedy, Romance &amp; Humor</a:t>
            </a:r>
          </a:p>
        </p:txBody>
      </p:sp>
    </p:spTree>
    <p:extLst>
      <p:ext uri="{BB962C8B-B14F-4D97-AF65-F5344CB8AC3E}">
        <p14:creationId xmlns:p14="http://schemas.microsoft.com/office/powerpoint/2010/main" val="4153978431"/>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3"/>
          <p:cNvSpPr>
            <a:spLocks noChangeArrowheads="1"/>
          </p:cNvSpPr>
          <p:nvPr/>
        </p:nvSpPr>
        <p:spPr bwMode="auto">
          <a:xfrm>
            <a:off x="457200" y="1447800"/>
            <a:ext cx="3962400" cy="4724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29700" name="AutoShape 4"/>
          <p:cNvSpPr>
            <a:spLocks noChangeArrowheads="1"/>
          </p:cNvSpPr>
          <p:nvPr/>
        </p:nvSpPr>
        <p:spPr bwMode="auto">
          <a:xfrm>
            <a:off x="4572000" y="1447800"/>
            <a:ext cx="3886200" cy="4724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endParaRPr lang="en-US" altLang="en-US">
              <a:solidFill>
                <a:srgbClr val="000000"/>
              </a:solidFill>
            </a:endParaRPr>
          </a:p>
        </p:txBody>
      </p:sp>
      <p:sp>
        <p:nvSpPr>
          <p:cNvPr id="189445" name="Rectangle 5"/>
          <p:cNvSpPr>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a:t>
            </a:r>
            <a:r>
              <a:rPr lang="en-US" sz="3200" b="1">
                <a:solidFill>
                  <a:srgbClr val="681912"/>
                </a:solidFill>
                <a:effectLst>
                  <a:outerShdw blurRad="38100" dist="38100" dir="2700000" algn="tl">
                    <a:srgbClr val="DDDDDD"/>
                  </a:outerShdw>
                </a:effectLst>
                <a:latin typeface="Copperplate Gothic Bold" pitchFamily="-109" charset="0"/>
              </a:rPr>
              <a:t> Setting</a:t>
            </a:r>
          </a:p>
        </p:txBody>
      </p:sp>
      <p:sp>
        <p:nvSpPr>
          <p:cNvPr id="29702" name="Text Box 6"/>
          <p:cNvSpPr txBox="1">
            <a:spLocks noChangeArrowheads="1"/>
          </p:cNvSpPr>
          <p:nvPr/>
        </p:nvSpPr>
        <p:spPr bwMode="auto">
          <a:xfrm>
            <a:off x="914400" y="16002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b="0">
              <a:solidFill>
                <a:srgbClr val="000000"/>
              </a:solidFill>
            </a:endParaRPr>
          </a:p>
        </p:txBody>
      </p:sp>
      <p:sp>
        <p:nvSpPr>
          <p:cNvPr id="29703" name="Text Box 7"/>
          <p:cNvSpPr txBox="1">
            <a:spLocks noChangeArrowheads="1"/>
          </p:cNvSpPr>
          <p:nvPr/>
        </p:nvSpPr>
        <p:spPr bwMode="auto">
          <a:xfrm>
            <a:off x="533400" y="1752600"/>
            <a:ext cx="38862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The setting is the time, the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place, and the social environment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that surrounds the characters.  </a:t>
            </a:r>
          </a:p>
          <a:p>
            <a:pPr eaLnBrk="1" fontAlgn="base" hangingPunct="1">
              <a:spcBef>
                <a:spcPct val="0"/>
              </a:spcBef>
              <a:spcAft>
                <a:spcPct val="0"/>
              </a:spcAft>
              <a:buClr>
                <a:srgbClr val="681912"/>
              </a:buClr>
              <a:buSzPct val="125000"/>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The setting is identified by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observing what the characters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see, hear, feel, etc.  </a:t>
            </a:r>
          </a:p>
          <a:p>
            <a:pPr eaLnBrk="1" fontAlgn="base" hangingPunct="1">
              <a:spcBef>
                <a:spcPct val="0"/>
              </a:spcBef>
              <a:spcAft>
                <a:spcPct val="0"/>
              </a:spcAft>
              <a:buClr>
                <a:srgbClr val="681912"/>
              </a:buClr>
              <a:buSzPct val="125000"/>
              <a:buFontTx/>
              <a:buChar char="•"/>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The setting is important because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it often creates the mood of the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story as well as gives hints about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what may happen.</a:t>
            </a:r>
            <a:r>
              <a:rPr lang="en-US" altLang="en-US">
                <a:solidFill>
                  <a:srgbClr val="000000"/>
                </a:solidFill>
                <a:latin typeface="Times New Roman" pitchFamily="18" charset="0"/>
              </a:rPr>
              <a:t>  </a:t>
            </a:r>
          </a:p>
        </p:txBody>
      </p:sp>
      <p:sp>
        <p:nvSpPr>
          <p:cNvPr id="29704" name="Text Box 12"/>
          <p:cNvSpPr txBox="1">
            <a:spLocks noChangeArrowheads="1"/>
          </p:cNvSpPr>
          <p:nvPr/>
        </p:nvSpPr>
        <p:spPr bwMode="auto">
          <a:xfrm>
            <a:off x="4648200" y="1752600"/>
            <a:ext cx="3733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Let’s get started looking at the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setting of</a:t>
            </a:r>
            <a:r>
              <a:rPr lang="en-US" altLang="en-US" sz="2000" i="1">
                <a:solidFill>
                  <a:srgbClr val="000000"/>
                </a:solidFill>
                <a:latin typeface="Times New Roman" pitchFamily="18" charset="0"/>
              </a:rPr>
              <a:t> Romeo and Juliet.</a:t>
            </a:r>
          </a:p>
          <a:p>
            <a:pPr eaLnBrk="1" fontAlgn="base" hangingPunct="1">
              <a:spcBef>
                <a:spcPct val="0"/>
              </a:spcBef>
              <a:spcAft>
                <a:spcPct val="0"/>
              </a:spcAft>
              <a:buClr>
                <a:srgbClr val="681912"/>
              </a:buClr>
              <a:buSzPct val="125000"/>
              <a:buFontTx/>
              <a:buChar char="•"/>
            </a:pPr>
            <a:endParaRPr lang="en-US" altLang="en-US" sz="2000" i="1">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The time period is the 13</a:t>
            </a:r>
            <a:r>
              <a:rPr lang="en-US" altLang="en-US" sz="2000" baseline="30000">
                <a:solidFill>
                  <a:srgbClr val="000000"/>
                </a:solidFill>
                <a:latin typeface="Times New Roman" pitchFamily="18" charset="0"/>
              </a:rPr>
              <a:t>th</a:t>
            </a:r>
            <a:r>
              <a:rPr lang="en-US" altLang="en-US" sz="2000">
                <a:solidFill>
                  <a:srgbClr val="000000"/>
                </a:solidFill>
                <a:latin typeface="Times New Roman" pitchFamily="18" charset="0"/>
              </a:rPr>
              <a:t> or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14</a:t>
            </a:r>
            <a:r>
              <a:rPr lang="en-US" altLang="en-US" sz="2000" baseline="30000">
                <a:solidFill>
                  <a:srgbClr val="000000"/>
                </a:solidFill>
                <a:latin typeface="Times New Roman" pitchFamily="18" charset="0"/>
              </a:rPr>
              <a:t>th</a:t>
            </a:r>
            <a:r>
              <a:rPr lang="en-US" altLang="en-US" sz="2000">
                <a:solidFill>
                  <a:srgbClr val="000000"/>
                </a:solidFill>
                <a:latin typeface="Times New Roman" pitchFamily="18" charset="0"/>
              </a:rPr>
              <a:t> century in Italy. Both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parents are rich; they dress in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fancy clothes and have many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servants. </a:t>
            </a:r>
          </a:p>
          <a:p>
            <a:pPr eaLnBrk="1" fontAlgn="base" hangingPunct="1">
              <a:spcBef>
                <a:spcPct val="0"/>
              </a:spcBef>
              <a:spcAft>
                <a:spcPct val="0"/>
              </a:spcAft>
              <a:buClr>
                <a:srgbClr val="681912"/>
              </a:buClr>
              <a:buSzPct val="125000"/>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Now that you know this, let’s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look at other setting details.</a:t>
            </a:r>
          </a:p>
        </p:txBody>
      </p:sp>
    </p:spTree>
    <p:extLst>
      <p:ext uri="{BB962C8B-B14F-4D97-AF65-F5344CB8AC3E}">
        <p14:creationId xmlns:p14="http://schemas.microsoft.com/office/powerpoint/2010/main" val="3153997894"/>
      </p:ext>
    </p:extLst>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AutoShape 28"/>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0724" name="Rectangle 6"/>
          <p:cNvSpPr>
            <a:spLocks noChangeArrowheads="1"/>
          </p:cNvSpPr>
          <p:nvPr/>
        </p:nvSpPr>
        <p:spPr bwMode="auto">
          <a:xfrm>
            <a:off x="609600" y="1752600"/>
            <a:ext cx="3962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buClr>
                <a:srgbClr val="681912"/>
              </a:buClr>
              <a:buSzPct val="125000"/>
            </a:pPr>
            <a:r>
              <a:rPr lang="en-US" altLang="en-US">
                <a:solidFill>
                  <a:srgbClr val="000000"/>
                </a:solidFill>
                <a:latin typeface="Times New Roman" pitchFamily="18" charset="0"/>
              </a:rPr>
              <a:t>	</a:t>
            </a:r>
            <a:r>
              <a:rPr lang="en-US" altLang="en-US" sz="2000">
                <a:solidFill>
                  <a:srgbClr val="000000"/>
                </a:solidFill>
                <a:latin typeface="Times New Roman" pitchFamily="18" charset="0"/>
              </a:rPr>
              <a:t>Romeo and Juliet lived in Verona with their families. </a:t>
            </a:r>
          </a:p>
          <a:p>
            <a:pPr algn="just" eaLnBrk="1" fontAlgn="base" hangingPunct="1">
              <a:spcBef>
                <a:spcPct val="0"/>
              </a:spcBef>
              <a:spcAft>
                <a:spcPct val="0"/>
              </a:spcAft>
              <a:buClr>
                <a:srgbClr val="681912"/>
              </a:buClr>
              <a:buSzPct val="125000"/>
              <a:buFontTx/>
              <a:buChar char="•"/>
            </a:pPr>
            <a:endParaRPr lang="en-US" altLang="en-US" sz="2000">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	Today, because of the popularity of William Shakespeare’s </a:t>
            </a:r>
            <a:r>
              <a:rPr lang="en-US" altLang="en-US" sz="2000" i="1">
                <a:solidFill>
                  <a:srgbClr val="000000"/>
                </a:solidFill>
                <a:latin typeface="Times New Roman" pitchFamily="18" charset="0"/>
              </a:rPr>
              <a:t>The Tragedy of Romeo and Juliet</a:t>
            </a:r>
            <a:r>
              <a:rPr lang="en-US" altLang="en-US" sz="2000">
                <a:solidFill>
                  <a:srgbClr val="000000"/>
                </a:solidFill>
                <a:latin typeface="Times New Roman" pitchFamily="18" charset="0"/>
              </a:rPr>
              <a:t>, many tourists come to Verona to see the Casa di Giulietta or The House of Juliet. No one really knows if this was Juliet’s house, but a statue of Juliet stands in the courtyard.</a:t>
            </a:r>
          </a:p>
        </p:txBody>
      </p:sp>
      <p:sp>
        <p:nvSpPr>
          <p:cNvPr id="30729" name="Rectangle 9"/>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latin typeface="Copperplate Gothic Bold" pitchFamily="-109" charset="0"/>
              </a:rPr>
              <a:t>Verona, Italy</a:t>
            </a:r>
          </a:p>
        </p:txBody>
      </p:sp>
      <p:pic>
        <p:nvPicPr>
          <p:cNvPr id="30726" name="Picture 11" descr="206958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00200"/>
            <a:ext cx="31892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Oval 15"/>
          <p:cNvSpPr>
            <a:spLocks noChangeArrowheads="1"/>
          </p:cNvSpPr>
          <p:nvPr/>
        </p:nvSpPr>
        <p:spPr bwMode="auto">
          <a:xfrm>
            <a:off x="6324600" y="1828800"/>
            <a:ext cx="457200" cy="152400"/>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0728" name="Text Box 14"/>
          <p:cNvSpPr txBox="1">
            <a:spLocks noChangeArrowheads="1"/>
          </p:cNvSpPr>
          <p:nvPr/>
        </p:nvSpPr>
        <p:spPr bwMode="auto">
          <a:xfrm>
            <a:off x="6324600" y="1905000"/>
            <a:ext cx="685800" cy="244475"/>
          </a:xfrm>
          <a:prstGeom prst="rect">
            <a:avLst/>
          </a:prstGeom>
          <a:solidFill>
            <a:srgbClr val="6699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50000"/>
              </a:spcBef>
              <a:spcAft>
                <a:spcPct val="0"/>
              </a:spcAft>
              <a:buFontTx/>
              <a:buChar char="•"/>
            </a:pPr>
            <a:r>
              <a:rPr lang="en-US" altLang="en-US" sz="1000">
                <a:solidFill>
                  <a:srgbClr val="000000"/>
                </a:solidFill>
              </a:rPr>
              <a:t>Verona</a:t>
            </a:r>
          </a:p>
        </p:txBody>
      </p:sp>
      <p:pic>
        <p:nvPicPr>
          <p:cNvPr id="2" name="Picture 24" descr="Arrow comes by - (Arrow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627679">
            <a:off x="6821487" y="1360488"/>
            <a:ext cx="4095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130114"/>
      </p:ext>
    </p:extLst>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13"/>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2772" name="Rectangle 4"/>
          <p:cNvSpPr>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a:t>
            </a:r>
            <a:r>
              <a:rPr lang="en-US" sz="3200" b="1">
                <a:solidFill>
                  <a:srgbClr val="681912"/>
                </a:solidFill>
                <a:effectLst>
                  <a:outerShdw blurRad="38100" dist="38100" dir="2700000" algn="tl">
                    <a:srgbClr val="DDDDDD"/>
                  </a:outerShdw>
                </a:effectLst>
                <a:latin typeface="Copperplate Gothic Bold" pitchFamily="-109" charset="0"/>
              </a:rPr>
              <a:t> Streets of Verona</a:t>
            </a:r>
          </a:p>
        </p:txBody>
      </p:sp>
      <p:sp>
        <p:nvSpPr>
          <p:cNvPr id="31749" name="Text Box 7"/>
          <p:cNvSpPr txBox="1">
            <a:spLocks noChangeArrowheads="1"/>
          </p:cNvSpPr>
          <p:nvPr/>
        </p:nvSpPr>
        <p:spPr bwMode="auto">
          <a:xfrm>
            <a:off x="685800" y="1371600"/>
            <a:ext cx="38862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buClr>
                <a:srgbClr val="681912"/>
              </a:buClr>
              <a:buSzPct val="125000"/>
            </a:pPr>
            <a:r>
              <a:rPr lang="en-US" altLang="en-US">
                <a:solidFill>
                  <a:srgbClr val="000000"/>
                </a:solidFill>
                <a:latin typeface="Times New Roman" pitchFamily="18" charset="0"/>
              </a:rPr>
              <a:t>	Many of the characters in the play fight in the streets of Verona. In fact, a lot of fighting takes place there.</a:t>
            </a: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pPr>
            <a:r>
              <a:rPr lang="en-US" altLang="en-US">
                <a:solidFill>
                  <a:srgbClr val="000000"/>
                </a:solidFill>
                <a:latin typeface="Times New Roman" pitchFamily="18" charset="0"/>
              </a:rPr>
              <a:t>	In spite of its medieval churches and ancient squares, today’s Verona is quite a modern and industrial city.</a:t>
            </a:r>
            <a:endParaRPr lang="en-US" altLang="en-US" b="0">
              <a:solidFill>
                <a:srgbClr val="000000"/>
              </a:solidFill>
              <a:latin typeface="Times New Roman" pitchFamily="18" charset="0"/>
            </a:endParaRPr>
          </a:p>
        </p:txBody>
      </p:sp>
      <p:pic>
        <p:nvPicPr>
          <p:cNvPr id="31750" name="Picture 11" descr="208156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52600"/>
            <a:ext cx="30432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4" descr="19555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743200"/>
            <a:ext cx="2838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722880"/>
      </p:ext>
    </p:extLst>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6"/>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2772" name="Rectangle 3"/>
          <p:cNvSpPr>
            <a:spLocks noChangeArrowheads="1"/>
          </p:cNvSpPr>
          <p:nvPr/>
        </p:nvSpPr>
        <p:spPr bwMode="auto">
          <a:xfrm>
            <a:off x="609600" y="1600200"/>
            <a:ext cx="4114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Another place where a lot of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action takes place is inside Juliet’s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home. </a:t>
            </a:r>
          </a:p>
          <a:p>
            <a:pPr eaLnBrk="1" fontAlgn="base" hangingPunct="1">
              <a:spcBef>
                <a:spcPct val="0"/>
              </a:spcBef>
              <a:spcAft>
                <a:spcPct val="0"/>
              </a:spcAft>
              <a:buClr>
                <a:srgbClr val="681912"/>
              </a:buClr>
              <a:buSzPct val="125000"/>
              <a:buFontTx/>
              <a:buChar char="•"/>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buFontTx/>
              <a:buChar char="•"/>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The masquerade ball (at the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beginning of the play) is in Juliet’s</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 home.</a:t>
            </a:r>
          </a:p>
          <a:p>
            <a:pPr eaLnBrk="1" fontAlgn="base" hangingPunct="1">
              <a:spcBef>
                <a:spcPct val="0"/>
              </a:spcBef>
              <a:spcAft>
                <a:spcPct val="0"/>
              </a:spcAft>
              <a:buClr>
                <a:srgbClr val="681912"/>
              </a:buClr>
              <a:buSzPct val="125000"/>
              <a:buFontTx/>
              <a:buChar char="•"/>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endParaRPr lang="en-US" altLang="en-US" sz="2000">
              <a:solidFill>
                <a:srgbClr val="000000"/>
              </a:solidFill>
              <a:latin typeface="Times New Roman" pitchFamily="18" charset="0"/>
            </a:endParaRP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The famous balcony scene takes </a:t>
            </a:r>
          </a:p>
          <a:p>
            <a:pPr eaLnBrk="1" fontAlgn="base" hangingPunct="1">
              <a:spcBef>
                <a:spcPct val="0"/>
              </a:spcBef>
              <a:spcAft>
                <a:spcPct val="0"/>
              </a:spcAft>
              <a:buClr>
                <a:srgbClr val="681912"/>
              </a:buClr>
              <a:buSzPct val="125000"/>
            </a:pPr>
            <a:r>
              <a:rPr lang="en-US" altLang="en-US" sz="2000">
                <a:solidFill>
                  <a:srgbClr val="000000"/>
                </a:solidFill>
                <a:latin typeface="Times New Roman" pitchFamily="18" charset="0"/>
              </a:rPr>
              <a:t>place outside Juliet’s bedroom.</a:t>
            </a:r>
          </a:p>
        </p:txBody>
      </p:sp>
      <p:sp>
        <p:nvSpPr>
          <p:cNvPr id="32773" name="AutoShape 5"/>
          <p:cNvSpPr>
            <a:spLocks noChangeArrowheads="1"/>
          </p:cNvSpPr>
          <p:nvPr/>
        </p:nvSpPr>
        <p:spPr bwMode="auto">
          <a:xfrm flipH="1">
            <a:off x="4953000" y="15240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32774" name="AutoShape 6"/>
          <p:cNvSpPr>
            <a:spLocks noChangeArrowheads="1"/>
          </p:cNvSpPr>
          <p:nvPr/>
        </p:nvSpPr>
        <p:spPr bwMode="auto">
          <a:xfrm flipH="1">
            <a:off x="4953000" y="31242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32775" name="AutoShape 7"/>
          <p:cNvSpPr>
            <a:spLocks noChangeArrowheads="1"/>
          </p:cNvSpPr>
          <p:nvPr/>
        </p:nvSpPr>
        <p:spPr bwMode="auto">
          <a:xfrm flipH="1">
            <a:off x="4800600" y="46482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pic>
        <p:nvPicPr>
          <p:cNvPr id="32776" name="Picture 8" descr="145728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295400"/>
            <a:ext cx="1266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9"/>
          <p:cNvSpPr>
            <a:spLocks noChangeArrowheads="1"/>
          </p:cNvSpPr>
          <p:nvPr/>
        </p:nvSpPr>
        <p:spPr bwMode="auto">
          <a:xfrm>
            <a:off x="5105400" y="1752600"/>
            <a:ext cx="2286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Juliet’s parents were quite wealthy. Their home was more like a manor or  small palace.</a:t>
            </a:r>
          </a:p>
        </p:txBody>
      </p:sp>
      <p:sp>
        <p:nvSpPr>
          <p:cNvPr id="32778" name="Rectangle 10"/>
          <p:cNvSpPr>
            <a:spLocks noChangeArrowheads="1"/>
          </p:cNvSpPr>
          <p:nvPr/>
        </p:nvSpPr>
        <p:spPr bwMode="auto">
          <a:xfrm>
            <a:off x="5257800" y="3429000"/>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Juliet’s father loved to show off his money, but only to family members.  </a:t>
            </a:r>
          </a:p>
        </p:txBody>
      </p:sp>
      <p:sp>
        <p:nvSpPr>
          <p:cNvPr id="32779" name="Rectangle 11"/>
          <p:cNvSpPr>
            <a:spLocks noChangeArrowheads="1"/>
          </p:cNvSpPr>
          <p:nvPr/>
        </p:nvSpPr>
        <p:spPr bwMode="auto">
          <a:xfrm>
            <a:off x="5029200" y="4876800"/>
            <a:ext cx="2209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Juliet’s bedroom was so huge it had its own balcony!</a:t>
            </a:r>
          </a:p>
        </p:txBody>
      </p:sp>
      <p:sp>
        <p:nvSpPr>
          <p:cNvPr id="187404" name="Rectangle 12"/>
          <p:cNvSpPr>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 Capulet Home</a:t>
            </a:r>
          </a:p>
        </p:txBody>
      </p:sp>
      <p:pic>
        <p:nvPicPr>
          <p:cNvPr id="32781" name="Picture 13" descr="Mask - (Carniva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208338"/>
            <a:ext cx="13716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209658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495800"/>
            <a:ext cx="1247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465897"/>
      </p:ext>
    </p:extLst>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381000" y="1600200"/>
            <a:ext cx="830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1. Plays were meant to be</a:t>
            </a:r>
          </a:p>
          <a:p>
            <a:pPr eaLnBrk="1" fontAlgn="base" hangingPunct="1">
              <a:spcBef>
                <a:spcPct val="0"/>
              </a:spcBef>
              <a:spcAft>
                <a:spcPct val="0"/>
              </a:spcAft>
            </a:pPr>
            <a:r>
              <a:rPr lang="en-US" altLang="en-US" sz="2000">
                <a:solidFill>
                  <a:srgbClr val="000000"/>
                </a:solidFill>
                <a:latin typeface="Times New Roman" pitchFamily="18" charset="0"/>
              </a:rPr>
              <a:t>     a) watched	                 b) read                      	c) watched and read</a:t>
            </a:r>
          </a:p>
          <a:p>
            <a:pPr eaLnBrk="1" fontAlgn="base" hangingPunct="1">
              <a:spcBef>
                <a:spcPct val="0"/>
              </a:spcBef>
              <a:spcAft>
                <a:spcPct val="0"/>
              </a:spcAft>
            </a:pPr>
            <a:r>
              <a:rPr lang="en-US" altLang="en-US" sz="2000">
                <a:solidFill>
                  <a:srgbClr val="FF0000"/>
                </a:solidFill>
                <a:latin typeface="Times New Roman" pitchFamily="18" charset="0"/>
              </a:rPr>
              <a:t>     a) watched</a:t>
            </a:r>
            <a:endParaRPr lang="en-US" altLang="en-US" sz="2000">
              <a:solidFill>
                <a:srgbClr val="000000"/>
              </a:solidFill>
              <a:latin typeface="Times New Roman" pitchFamily="18" charset="0"/>
            </a:endParaRPr>
          </a:p>
          <a:p>
            <a:pPr eaLnBrk="1" fontAlgn="base" hangingPunct="1">
              <a:spcBef>
                <a:spcPct val="0"/>
              </a:spcBef>
              <a:spcAft>
                <a:spcPct val="0"/>
              </a:spcAft>
            </a:pPr>
            <a:r>
              <a:rPr lang="en-US" altLang="en-US" sz="2000">
                <a:solidFill>
                  <a:srgbClr val="000000"/>
                </a:solidFill>
                <a:latin typeface="Times New Roman" pitchFamily="18" charset="0"/>
              </a:rPr>
              <a:t>                    	</a:t>
            </a:r>
          </a:p>
          <a:p>
            <a:pPr eaLnBrk="1" fontAlgn="base" hangingPunct="1">
              <a:spcBef>
                <a:spcPct val="0"/>
              </a:spcBef>
              <a:spcAft>
                <a:spcPct val="0"/>
              </a:spcAft>
            </a:pPr>
            <a:r>
              <a:rPr lang="en-US" altLang="en-US" sz="2000">
                <a:solidFill>
                  <a:srgbClr val="000000"/>
                </a:solidFill>
                <a:latin typeface="Times New Roman" pitchFamily="18" charset="0"/>
              </a:rPr>
              <a:t>     </a:t>
            </a:r>
          </a:p>
          <a:p>
            <a:pPr eaLnBrk="1" fontAlgn="base" hangingPunct="1">
              <a:spcBef>
                <a:spcPct val="0"/>
              </a:spcBef>
              <a:spcAft>
                <a:spcPct val="0"/>
              </a:spcAft>
            </a:pPr>
            <a:r>
              <a:rPr lang="en-US" altLang="en-US" sz="2000">
                <a:solidFill>
                  <a:srgbClr val="000000"/>
                </a:solidFill>
                <a:latin typeface="Times New Roman" pitchFamily="18" charset="0"/>
              </a:rPr>
              <a:t>2.</a:t>
            </a:r>
            <a:r>
              <a:rPr lang="en-US" altLang="en-US" sz="2400">
                <a:solidFill>
                  <a:srgbClr val="000000"/>
                </a:solidFill>
                <a:latin typeface="Times New Roman" pitchFamily="18" charset="0"/>
              </a:rPr>
              <a:t> </a:t>
            </a:r>
            <a:r>
              <a:rPr lang="en-US" altLang="en-US" sz="2000">
                <a:solidFill>
                  <a:srgbClr val="000000"/>
                </a:solidFill>
                <a:latin typeface="Times New Roman" pitchFamily="18" charset="0"/>
              </a:rPr>
              <a:t>In what city do Romeo and Juliet live with their parents?</a:t>
            </a:r>
          </a:p>
          <a:p>
            <a:pPr eaLnBrk="1" fontAlgn="base" hangingPunct="1">
              <a:spcBef>
                <a:spcPct val="0"/>
              </a:spcBef>
              <a:spcAft>
                <a:spcPct val="0"/>
              </a:spcAft>
            </a:pPr>
            <a:r>
              <a:rPr lang="en-US" altLang="en-US" sz="2000">
                <a:solidFill>
                  <a:srgbClr val="000000"/>
                </a:solidFill>
                <a:latin typeface="Times New Roman" pitchFamily="18" charset="0"/>
              </a:rPr>
              <a:t>     a) Stratford	                b) Verona                      	c) Capulet</a:t>
            </a:r>
          </a:p>
          <a:p>
            <a:pPr eaLnBrk="1" fontAlgn="base" hangingPunct="1">
              <a:spcBef>
                <a:spcPct val="0"/>
              </a:spcBef>
              <a:spcAft>
                <a:spcPct val="0"/>
              </a:spcAft>
            </a:pPr>
            <a:r>
              <a:rPr lang="en-US" altLang="en-US" sz="2000">
                <a:solidFill>
                  <a:srgbClr val="FF0000"/>
                </a:solidFill>
                <a:latin typeface="Times New Roman" pitchFamily="18" charset="0"/>
              </a:rPr>
              <a:t>                                             b) Verona</a:t>
            </a:r>
            <a:r>
              <a:rPr lang="en-US" altLang="en-US" sz="2000">
                <a:solidFill>
                  <a:srgbClr val="000000"/>
                </a:solidFill>
                <a:latin typeface="Times New Roman" pitchFamily="18" charset="0"/>
              </a:rPr>
              <a:t>	         </a:t>
            </a:r>
            <a:endParaRPr lang="en-US" altLang="en-US" sz="2000">
              <a:solidFill>
                <a:srgbClr val="FF3300"/>
              </a:solidFill>
              <a:latin typeface="Times New Roman" pitchFamily="18" charset="0"/>
            </a:endParaRPr>
          </a:p>
          <a:p>
            <a:pPr eaLnBrk="1" fontAlgn="base" hangingPunct="1">
              <a:spcBef>
                <a:spcPct val="0"/>
              </a:spcBef>
              <a:spcAft>
                <a:spcPct val="0"/>
              </a:spcAft>
            </a:pPr>
            <a:endParaRPr lang="en-US" altLang="en-US" sz="2000">
              <a:solidFill>
                <a:srgbClr val="000000"/>
              </a:solidFill>
              <a:latin typeface="Times New Roman" pitchFamily="18" charset="0"/>
            </a:endParaRPr>
          </a:p>
          <a:p>
            <a:pPr eaLnBrk="1" fontAlgn="base" hangingPunct="1">
              <a:spcBef>
                <a:spcPct val="0"/>
              </a:spcBef>
              <a:spcAft>
                <a:spcPct val="0"/>
              </a:spcAft>
            </a:pPr>
            <a:r>
              <a:rPr lang="en-US" altLang="en-US" sz="2000">
                <a:solidFill>
                  <a:srgbClr val="000000"/>
                </a:solidFill>
                <a:latin typeface="Times New Roman" pitchFamily="18" charset="0"/>
              </a:rPr>
              <a:t>3. Where and when the story takes place is</a:t>
            </a:r>
          </a:p>
          <a:p>
            <a:pPr eaLnBrk="1" fontAlgn="base" hangingPunct="1">
              <a:spcBef>
                <a:spcPct val="0"/>
              </a:spcBef>
              <a:spcAft>
                <a:spcPct val="0"/>
              </a:spcAft>
            </a:pPr>
            <a:r>
              <a:rPr lang="en-US" altLang="en-US" sz="2000">
                <a:solidFill>
                  <a:srgbClr val="000000"/>
                </a:solidFill>
                <a:latin typeface="Times New Roman" pitchFamily="18" charset="0"/>
              </a:rPr>
              <a:t>     a) the story     	b) the setting   	     	c) the author</a:t>
            </a:r>
          </a:p>
          <a:p>
            <a:pPr eaLnBrk="1" fontAlgn="base" hangingPunct="1">
              <a:spcBef>
                <a:spcPct val="0"/>
              </a:spcBef>
              <a:spcAft>
                <a:spcPct val="0"/>
              </a:spcAft>
            </a:pPr>
            <a:r>
              <a:rPr lang="en-US" altLang="en-US" sz="2000">
                <a:solidFill>
                  <a:srgbClr val="000000"/>
                </a:solidFill>
                <a:latin typeface="Times New Roman" pitchFamily="18" charset="0"/>
              </a:rPr>
              <a:t>				</a:t>
            </a:r>
            <a:r>
              <a:rPr lang="en-US" altLang="en-US" sz="2000">
                <a:solidFill>
                  <a:srgbClr val="FF0000"/>
                </a:solidFill>
                <a:latin typeface="Times New Roman" pitchFamily="18" charset="0"/>
              </a:rPr>
              <a:t>b) the setting</a:t>
            </a:r>
          </a:p>
        </p:txBody>
      </p:sp>
      <p:sp>
        <p:nvSpPr>
          <p:cNvPr id="36870" name="Rectangle 6"/>
          <p:cNvSpPr>
            <a:spLocks noChangeArrowheads="1"/>
          </p:cNvSpPr>
          <p:nvPr/>
        </p:nvSpPr>
        <p:spPr bwMode="auto">
          <a:xfrm>
            <a:off x="0" y="838200"/>
            <a:ext cx="9144000" cy="519113"/>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2800" b="1">
                <a:solidFill>
                  <a:srgbClr val="681912"/>
                </a:solidFill>
                <a:effectLst>
                  <a:outerShdw blurRad="38100" dist="38100" dir="2700000" algn="tl">
                    <a:srgbClr val="DDDDDD"/>
                  </a:outerShdw>
                </a:effectLst>
                <a:latin typeface="Times New Roman" pitchFamily="-109" charset="0"/>
              </a:rPr>
              <a:t>Directions: select the best answer to each question</a:t>
            </a:r>
          </a:p>
        </p:txBody>
      </p:sp>
      <p:sp>
        <p:nvSpPr>
          <p:cNvPr id="36873" name="Rectangle 9"/>
          <p:cNvSpPr>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3600" b="1">
                <a:solidFill>
                  <a:srgbClr val="681912"/>
                </a:solidFill>
                <a:effectLst>
                  <a:outerShdw blurRad="38100" dist="38100" dir="2700000" algn="tl">
                    <a:srgbClr val="C0C0C0"/>
                  </a:outerShdw>
                </a:effectLst>
                <a:ea typeface="ＭＳ Ｐゴシック" pitchFamily="-109" charset="-128"/>
              </a:rPr>
              <a:t>Comprehension</a:t>
            </a:r>
            <a:r>
              <a:rPr lang="en-US" sz="3200" b="1">
                <a:solidFill>
                  <a:srgbClr val="681912"/>
                </a:solidFill>
                <a:effectLst>
                  <a:outerShdw blurRad="38100" dist="38100" dir="2700000" algn="tl">
                    <a:srgbClr val="C0C0C0"/>
                  </a:outerShdw>
                </a:effectLst>
                <a:latin typeface="Copperplate Gothic Bold" pitchFamily="-109" charset="0"/>
                <a:ea typeface="ＭＳ Ｐゴシック" pitchFamily="-109" charset="-128"/>
              </a:rPr>
              <a:t> Check</a:t>
            </a:r>
            <a:endParaRPr lang="en-US" sz="3200" b="1">
              <a:solidFill>
                <a:srgbClr val="681912"/>
              </a:solidFill>
              <a:latin typeface="Copperplate Gothic Bold" pitchFamily="-109" charset="0"/>
              <a:ea typeface="ＭＳ Ｐゴシック" pitchFamily="-109" charset="-128"/>
            </a:endParaRPr>
          </a:p>
        </p:txBody>
      </p:sp>
    </p:spTree>
    <p:extLst>
      <p:ext uri="{BB962C8B-B14F-4D97-AF65-F5344CB8AC3E}">
        <p14:creationId xmlns:p14="http://schemas.microsoft.com/office/powerpoint/2010/main" val="17258475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68">
                                            <p:txEl>
                                              <p:pRg st="2" end="2"/>
                                            </p:txEl>
                                          </p:spTgt>
                                        </p:tgtEl>
                                        <p:attrNameLst>
                                          <p:attrName>style.visibility</p:attrName>
                                        </p:attrNameLst>
                                      </p:cBhvr>
                                      <p:to>
                                        <p:strVal val="visible"/>
                                      </p:to>
                                    </p:set>
                                    <p:anim calcmode="lin" valueType="num">
                                      <p:cBhvr additive="base">
                                        <p:cTn id="7" dur="1000" fill="hold"/>
                                        <p:tgtEl>
                                          <p:spTgt spid="36868">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68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6868">
                                            <p:txEl>
                                              <p:pRg st="7" end="7"/>
                                            </p:txEl>
                                          </p:spTgt>
                                        </p:tgtEl>
                                        <p:attrNameLst>
                                          <p:attrName>style.visibility</p:attrName>
                                        </p:attrNameLst>
                                      </p:cBhvr>
                                      <p:to>
                                        <p:strVal val="visible"/>
                                      </p:to>
                                    </p:set>
                                    <p:anim calcmode="lin" valueType="num">
                                      <p:cBhvr additive="base">
                                        <p:cTn id="13" dur="1000" fill="hold"/>
                                        <p:tgtEl>
                                          <p:spTgt spid="36868">
                                            <p:txEl>
                                              <p:pRg st="7" end="7"/>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686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6868">
                                            <p:txEl>
                                              <p:pRg st="11" end="11"/>
                                            </p:txEl>
                                          </p:spTgt>
                                        </p:tgtEl>
                                        <p:attrNameLst>
                                          <p:attrName>style.visibility</p:attrName>
                                        </p:attrNameLst>
                                      </p:cBhvr>
                                      <p:to>
                                        <p:strVal val="visible"/>
                                      </p:to>
                                    </p:set>
                                    <p:anim calcmode="lin" valueType="num">
                                      <p:cBhvr additive="base">
                                        <p:cTn id="19" dur="1000" fill="hold"/>
                                        <p:tgtEl>
                                          <p:spTgt spid="36868">
                                            <p:txEl>
                                              <p:pRg st="11" end="1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686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 Box 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Objectives</a:t>
            </a:r>
          </a:p>
        </p:txBody>
      </p:sp>
      <p:pic>
        <p:nvPicPr>
          <p:cNvPr id="235524" name="Picture 4" descr="32205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7143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5" name="Text Box 5"/>
          <p:cNvSpPr txBox="1">
            <a:spLocks noChangeArrowheads="1"/>
          </p:cNvSpPr>
          <p:nvPr/>
        </p:nvSpPr>
        <p:spPr bwMode="auto">
          <a:xfrm>
            <a:off x="2209800" y="1981200"/>
            <a:ext cx="5486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a:p>
            <a:pPr algn="ctr" eaLnBrk="1" fontAlgn="base" hangingPunct="1">
              <a:spcBef>
                <a:spcPct val="0"/>
              </a:spcBef>
              <a:spcAft>
                <a:spcPct val="0"/>
              </a:spcAft>
            </a:pPr>
            <a:r>
              <a:rPr lang="en-US" altLang="en-US" sz="2400">
                <a:solidFill>
                  <a:srgbClr val="681912"/>
                </a:solidFill>
                <a:latin typeface="Times New Roman" pitchFamily="18" charset="0"/>
              </a:rPr>
              <a:t>1.</a:t>
            </a:r>
            <a:r>
              <a:rPr lang="en-US" altLang="en-US" sz="2400">
                <a:solidFill>
                  <a:srgbClr val="000000"/>
                </a:solidFill>
                <a:latin typeface="Times New Roman" pitchFamily="18" charset="0"/>
              </a:rPr>
              <a:t> </a:t>
            </a:r>
            <a:r>
              <a:rPr lang="en-US" altLang="en-US" sz="2400">
                <a:solidFill>
                  <a:srgbClr val="681912"/>
                </a:solidFill>
                <a:latin typeface="Times New Roman" pitchFamily="18" charset="0"/>
              </a:rPr>
              <a:t>Identify literary elements</a:t>
            </a:r>
          </a:p>
          <a:p>
            <a:pPr algn="ctr" eaLnBrk="1" fontAlgn="base" hangingPunct="1">
              <a:spcBef>
                <a:spcPct val="0"/>
              </a:spcBef>
              <a:spcAft>
                <a:spcPct val="0"/>
              </a:spcAft>
            </a:pPr>
            <a:endParaRPr lang="en-US" altLang="en-US" sz="2400">
              <a:solidFill>
                <a:srgbClr val="681912"/>
              </a:solidFill>
              <a:latin typeface="Times New Roman" pitchFamily="18" charset="0"/>
            </a:endParaRPr>
          </a:p>
          <a:p>
            <a:pPr algn="ctr" eaLnBrk="1" fontAlgn="base" hangingPunct="1">
              <a:spcBef>
                <a:spcPct val="0"/>
              </a:spcBef>
              <a:spcAft>
                <a:spcPct val="0"/>
              </a:spcAft>
            </a:pPr>
            <a:r>
              <a:rPr lang="en-US" altLang="en-US" sz="2400">
                <a:solidFill>
                  <a:srgbClr val="681912"/>
                </a:solidFill>
                <a:latin typeface="Times New Roman" pitchFamily="18" charset="0"/>
              </a:rPr>
              <a:t>    2. Examine the structure </a:t>
            </a:r>
          </a:p>
          <a:p>
            <a:pPr algn="ctr" eaLnBrk="1" fontAlgn="base" hangingPunct="1">
              <a:spcBef>
                <a:spcPct val="0"/>
              </a:spcBef>
              <a:spcAft>
                <a:spcPct val="0"/>
              </a:spcAft>
            </a:pPr>
            <a:r>
              <a:rPr lang="en-US" altLang="en-US" sz="2400">
                <a:solidFill>
                  <a:srgbClr val="681912"/>
                </a:solidFill>
                <a:latin typeface="Times New Roman" pitchFamily="18" charset="0"/>
              </a:rPr>
              <a:t>            of a Shakespearean tragedy</a:t>
            </a:r>
          </a:p>
          <a:p>
            <a:pPr algn="ctr" eaLnBrk="1" fontAlgn="base" hangingPunct="1">
              <a:spcBef>
                <a:spcPct val="0"/>
              </a:spcBef>
              <a:spcAft>
                <a:spcPct val="0"/>
              </a:spcAft>
            </a:pPr>
            <a:endParaRPr lang="en-US" altLang="en-US" sz="2400">
              <a:solidFill>
                <a:srgbClr val="681912"/>
              </a:solidFill>
              <a:latin typeface="Times New Roman" pitchFamily="18" charset="0"/>
            </a:endParaRPr>
          </a:p>
        </p:txBody>
      </p:sp>
      <p:sp>
        <p:nvSpPr>
          <p:cNvPr id="34822" name="Text Box 6"/>
          <p:cNvSpPr txBox="1">
            <a:spLocks noChangeArrowheads="1"/>
          </p:cNvSpPr>
          <p:nvPr/>
        </p:nvSpPr>
        <p:spPr bwMode="auto">
          <a:xfrm>
            <a:off x="0" y="6583363"/>
            <a:ext cx="3657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200">
                <a:solidFill>
                  <a:srgbClr val="681912"/>
                </a:solidFill>
              </a:rPr>
              <a:t>Bloom’s: knowledge, comprehension, analysis</a:t>
            </a:r>
          </a:p>
        </p:txBody>
      </p:sp>
    </p:spTree>
    <p:extLst>
      <p:ext uri="{BB962C8B-B14F-4D97-AF65-F5344CB8AC3E}">
        <p14:creationId xmlns:p14="http://schemas.microsoft.com/office/powerpoint/2010/main" val="41691493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wedge">
                                      <p:cBhvr>
                                        <p:cTn id="7" dur="1000"/>
                                        <p:tgtEl>
                                          <p:spTgt spid="23552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5525"/>
                                        </p:tgtEl>
                                        <p:attrNameLst>
                                          <p:attrName>style.visibility</p:attrName>
                                        </p:attrNameLst>
                                      </p:cBhvr>
                                      <p:to>
                                        <p:strVal val="visible"/>
                                      </p:to>
                                    </p:set>
                                    <p:animEffect transition="in" filter="wedge">
                                      <p:cBhvr>
                                        <p:cTn id="10" dur="1000"/>
                                        <p:tgtEl>
                                          <p:spTgt spid="235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3"/>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5844" name="Rectangle 4"/>
          <p:cNvSpPr>
            <a:spLocks noChangeArrowheads="1"/>
          </p:cNvSpPr>
          <p:nvPr/>
        </p:nvSpPr>
        <p:spPr bwMode="auto">
          <a:xfrm>
            <a:off x="685800" y="1143000"/>
            <a:ext cx="39624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700">
                <a:solidFill>
                  <a:srgbClr val="000000"/>
                </a:solidFill>
                <a:latin typeface="Times New Roman" pitchFamily="18" charset="0"/>
              </a:rPr>
              <a:t>Sometimes in a play characters talk to themselves out loud and some talk for quite a long time.  When characters do this, it is called a </a:t>
            </a:r>
            <a:r>
              <a:rPr lang="en-US" altLang="en-US" sz="2000">
                <a:solidFill>
                  <a:srgbClr val="681912"/>
                </a:solidFill>
                <a:latin typeface="Times New Roman" pitchFamily="18" charset="0"/>
              </a:rPr>
              <a:t>soliloquy</a:t>
            </a:r>
            <a:r>
              <a:rPr lang="en-US" altLang="en-US" sz="1700">
                <a:solidFill>
                  <a:srgbClr val="000000"/>
                </a:solidFill>
                <a:latin typeface="Times New Roman" pitchFamily="18" charset="0"/>
              </a:rPr>
              <a:t>.  </a:t>
            </a:r>
          </a:p>
          <a:p>
            <a:pPr eaLnBrk="1" fontAlgn="base" hangingPunct="1">
              <a:spcBef>
                <a:spcPct val="0"/>
              </a:spcBef>
              <a:spcAft>
                <a:spcPct val="0"/>
              </a:spcAft>
            </a:pPr>
            <a:endParaRPr lang="en-US" altLang="en-US" sz="1700">
              <a:solidFill>
                <a:srgbClr val="000000"/>
              </a:solidFill>
              <a:latin typeface="Times New Roman" pitchFamily="18" charset="0"/>
            </a:endParaRPr>
          </a:p>
          <a:p>
            <a:pPr eaLnBrk="1" fontAlgn="base" hangingPunct="1">
              <a:spcBef>
                <a:spcPct val="0"/>
              </a:spcBef>
              <a:spcAft>
                <a:spcPct val="0"/>
              </a:spcAft>
            </a:pPr>
            <a:r>
              <a:rPr lang="en-US" altLang="en-US" sz="1700">
                <a:solidFill>
                  <a:srgbClr val="000000"/>
                </a:solidFill>
                <a:latin typeface="Times New Roman" pitchFamily="18" charset="0"/>
              </a:rPr>
              <a:t>Shakespeare often uses the soliloquy in his plays to let a character to express their private thoughts and feelings. These speeches are performed when the character is  alone on the stage. Soliloquies are a way for the audience to connect and better understand that character. </a:t>
            </a:r>
          </a:p>
          <a:p>
            <a:pPr eaLnBrk="1" fontAlgn="base" hangingPunct="1">
              <a:spcBef>
                <a:spcPct val="0"/>
              </a:spcBef>
              <a:spcAft>
                <a:spcPct val="0"/>
              </a:spcAft>
            </a:pPr>
            <a:endParaRPr lang="en-US" altLang="en-US" sz="1700">
              <a:solidFill>
                <a:srgbClr val="000000"/>
              </a:solidFill>
              <a:latin typeface="Times New Roman" pitchFamily="18" charset="0"/>
            </a:endParaRPr>
          </a:p>
          <a:p>
            <a:pPr eaLnBrk="1" fontAlgn="base" hangingPunct="1">
              <a:spcBef>
                <a:spcPct val="0"/>
              </a:spcBef>
              <a:spcAft>
                <a:spcPct val="0"/>
              </a:spcAft>
            </a:pPr>
            <a:r>
              <a:rPr lang="en-US" altLang="en-US" sz="1700">
                <a:solidFill>
                  <a:srgbClr val="000000"/>
                </a:solidFill>
                <a:latin typeface="Times New Roman" pitchFamily="18" charset="0"/>
              </a:rPr>
              <a:t>Like the soliloquy, the </a:t>
            </a:r>
            <a:r>
              <a:rPr lang="en-US" altLang="en-US" sz="2000">
                <a:solidFill>
                  <a:srgbClr val="681912"/>
                </a:solidFill>
                <a:latin typeface="Times New Roman" pitchFamily="18" charset="0"/>
              </a:rPr>
              <a:t>aside</a:t>
            </a:r>
            <a:r>
              <a:rPr lang="en-US" altLang="en-US" sz="1700">
                <a:solidFill>
                  <a:srgbClr val="000000"/>
                </a:solidFill>
                <a:latin typeface="Times New Roman" pitchFamily="18" charset="0"/>
              </a:rPr>
              <a:t> is on stage, but away from the other characters. The actor either speaks an aside to himself or secretively to  another character.  Sometimes the actor  speaks directly to the audience.  A clever device really!</a:t>
            </a:r>
          </a:p>
        </p:txBody>
      </p:sp>
      <p:sp>
        <p:nvSpPr>
          <p:cNvPr id="286725" name="Rectangle 5"/>
          <p:cNvSpPr>
            <a:spLocks noChangeArrowheads="1"/>
          </p:cNvSpPr>
          <p:nvPr/>
        </p:nvSpPr>
        <p:spPr bwMode="auto">
          <a:xfrm>
            <a:off x="0" y="1524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Soliloquies</a:t>
            </a:r>
            <a:r>
              <a:rPr lang="en-US" sz="3200" b="1">
                <a:solidFill>
                  <a:srgbClr val="681912"/>
                </a:solidFill>
                <a:effectLst>
                  <a:outerShdw blurRad="38100" dist="38100" dir="2700000" algn="tl">
                    <a:srgbClr val="DDDDDD"/>
                  </a:outerShdw>
                </a:effectLst>
                <a:latin typeface="Century Gothic" pitchFamily="-109" charset="0"/>
              </a:rPr>
              <a:t> and Asides</a:t>
            </a:r>
          </a:p>
        </p:txBody>
      </p:sp>
      <p:pic>
        <p:nvPicPr>
          <p:cNvPr id="35846" name="Picture 6" descr="217182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66800"/>
            <a:ext cx="34861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217182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81400"/>
            <a:ext cx="34861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1" descr="Rome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962400"/>
            <a:ext cx="611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2" descr="Princ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4267200"/>
            <a:ext cx="911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3" descr="Rome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447800"/>
            <a:ext cx="703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451802"/>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ext Box 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Objectives</a:t>
            </a:r>
          </a:p>
        </p:txBody>
      </p:sp>
      <p:pic>
        <p:nvPicPr>
          <p:cNvPr id="163844" name="Picture 4" descr="32205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143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Text Box 5"/>
          <p:cNvSpPr txBox="1">
            <a:spLocks noChangeArrowheads="1"/>
          </p:cNvSpPr>
          <p:nvPr/>
        </p:nvSpPr>
        <p:spPr bwMode="auto">
          <a:xfrm>
            <a:off x="1676400" y="2286000"/>
            <a:ext cx="5486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buFontTx/>
              <a:buAutoNum type="arabicPeriod"/>
            </a:pPr>
            <a:r>
              <a:rPr lang="en-US" altLang="en-US" sz="2000">
                <a:solidFill>
                  <a:srgbClr val="681912"/>
                </a:solidFill>
                <a:latin typeface="Times New Roman" pitchFamily="18" charset="0"/>
              </a:rPr>
              <a:t>Introduce and identify the author of</a:t>
            </a:r>
          </a:p>
          <a:p>
            <a:pPr algn="ctr" eaLnBrk="1" fontAlgn="base" hangingPunct="1">
              <a:spcBef>
                <a:spcPct val="0"/>
              </a:spcBef>
              <a:spcAft>
                <a:spcPct val="0"/>
              </a:spcAft>
            </a:pPr>
            <a:r>
              <a:rPr lang="en-US" altLang="en-US" sz="2000">
                <a:solidFill>
                  <a:srgbClr val="681912"/>
                </a:solidFill>
                <a:latin typeface="Times New Roman" pitchFamily="18" charset="0"/>
              </a:rPr>
              <a:t>    </a:t>
            </a:r>
            <a:r>
              <a:rPr lang="en-US" altLang="en-US" sz="2000" i="1">
                <a:solidFill>
                  <a:srgbClr val="681912"/>
                </a:solidFill>
                <a:latin typeface="Times New Roman" pitchFamily="18" charset="0"/>
              </a:rPr>
              <a:t>The Tragedy of Romeo and Juliet</a:t>
            </a:r>
          </a:p>
          <a:p>
            <a:pPr algn="ctr" eaLnBrk="1" fontAlgn="base" hangingPunct="1">
              <a:spcBef>
                <a:spcPct val="0"/>
              </a:spcBef>
              <a:spcAft>
                <a:spcPct val="0"/>
              </a:spcAft>
            </a:pPr>
            <a:endParaRPr lang="en-US" altLang="en-US" sz="2000" i="1">
              <a:solidFill>
                <a:srgbClr val="681912"/>
              </a:solidFill>
              <a:latin typeface="Times New Roman" pitchFamily="18" charset="0"/>
            </a:endParaRPr>
          </a:p>
          <a:p>
            <a:pPr algn="ctr" eaLnBrk="1" fontAlgn="base" hangingPunct="1">
              <a:spcBef>
                <a:spcPct val="0"/>
              </a:spcBef>
              <a:spcAft>
                <a:spcPct val="0"/>
              </a:spcAft>
            </a:pPr>
            <a:r>
              <a:rPr lang="en-US" altLang="en-US" sz="2000">
                <a:solidFill>
                  <a:srgbClr val="681912"/>
                </a:solidFill>
                <a:latin typeface="Times New Roman" pitchFamily="18" charset="0"/>
              </a:rPr>
              <a:t>      2. Examine historical events</a:t>
            </a:r>
            <a:endParaRPr lang="en-US" altLang="en-US" sz="2000" i="1">
              <a:solidFill>
                <a:srgbClr val="681912"/>
              </a:solidFill>
              <a:latin typeface="Times New Roman" pitchFamily="18" charset="0"/>
            </a:endParaRPr>
          </a:p>
        </p:txBody>
      </p:sp>
      <p:sp>
        <p:nvSpPr>
          <p:cNvPr id="9222" name="Text Box 7"/>
          <p:cNvSpPr txBox="1">
            <a:spLocks noChangeArrowheads="1"/>
          </p:cNvSpPr>
          <p:nvPr/>
        </p:nvSpPr>
        <p:spPr bwMode="auto">
          <a:xfrm>
            <a:off x="0" y="6477000"/>
            <a:ext cx="3335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681912"/>
                </a:solidFill>
              </a:rPr>
              <a:t>Bloom’s: knowledge, comprehension</a:t>
            </a:r>
          </a:p>
        </p:txBody>
      </p:sp>
    </p:spTree>
    <p:extLst>
      <p:ext uri="{BB962C8B-B14F-4D97-AF65-F5344CB8AC3E}">
        <p14:creationId xmlns:p14="http://schemas.microsoft.com/office/powerpoint/2010/main" val="37972743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edge">
                                      <p:cBhvr>
                                        <p:cTn id="7" dur="1000"/>
                                        <p:tgtEl>
                                          <p:spTgt spid="16384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3845"/>
                                        </p:tgtEl>
                                        <p:attrNameLst>
                                          <p:attrName>style.visibility</p:attrName>
                                        </p:attrNameLst>
                                      </p:cBhvr>
                                      <p:to>
                                        <p:strVal val="visible"/>
                                      </p:to>
                                    </p:set>
                                    <p:animEffect transition="in" filter="wedge">
                                      <p:cBhvr>
                                        <p:cTn id="10" dur="10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AutoShape 3"/>
          <p:cNvSpPr>
            <a:spLocks noChangeArrowheads="1"/>
          </p:cNvSpPr>
          <p:nvPr/>
        </p:nvSpPr>
        <p:spPr bwMode="auto">
          <a:xfrm>
            <a:off x="1219200" y="1066800"/>
            <a:ext cx="6477000" cy="28956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endParaRPr lang="en-US" altLang="en-US" b="0">
              <a:solidFill>
                <a:srgbClr val="000000"/>
              </a:solidFill>
            </a:endParaRPr>
          </a:p>
        </p:txBody>
      </p:sp>
      <p:sp>
        <p:nvSpPr>
          <p:cNvPr id="290821" name="Text Box 5"/>
          <p:cNvSpPr txBox="1">
            <a:spLocks noChangeArrowheads="1"/>
          </p:cNvSpPr>
          <p:nvPr/>
        </p:nvSpPr>
        <p:spPr bwMode="auto">
          <a:xfrm>
            <a:off x="0" y="152400"/>
            <a:ext cx="9144000" cy="579438"/>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3200" b="1">
                <a:solidFill>
                  <a:srgbClr val="681912"/>
                </a:solidFill>
                <a:effectLst>
                  <a:outerShdw blurRad="38100" dist="38100" dir="2700000" algn="tl">
                    <a:srgbClr val="DDDDDD"/>
                  </a:outerShdw>
                </a:effectLst>
                <a:latin typeface="Century Gothic" pitchFamily="-109" charset="0"/>
              </a:rPr>
              <a:t>Blank Verse </a:t>
            </a:r>
          </a:p>
        </p:txBody>
      </p:sp>
      <p:sp>
        <p:nvSpPr>
          <p:cNvPr id="36869" name="Text Box 6"/>
          <p:cNvSpPr txBox="1">
            <a:spLocks noChangeArrowheads="1"/>
          </p:cNvSpPr>
          <p:nvPr/>
        </p:nvSpPr>
        <p:spPr bwMode="auto">
          <a:xfrm>
            <a:off x="5013325" y="3897313"/>
            <a:ext cx="184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sz="1400">
              <a:solidFill>
                <a:srgbClr val="000000"/>
              </a:solidFill>
              <a:latin typeface="Times New Roman" pitchFamily="18" charset="0"/>
            </a:endParaRPr>
          </a:p>
          <a:p>
            <a:pPr eaLnBrk="1" fontAlgn="base" hangingPunct="1">
              <a:spcBef>
                <a:spcPct val="0"/>
              </a:spcBef>
              <a:spcAft>
                <a:spcPct val="0"/>
              </a:spcAft>
            </a:pPr>
            <a:endParaRPr lang="en-US" altLang="en-US" sz="1400">
              <a:solidFill>
                <a:srgbClr val="000000"/>
              </a:solidFill>
              <a:latin typeface="Times New Roman" pitchFamily="18" charset="0"/>
            </a:endParaRPr>
          </a:p>
        </p:txBody>
      </p:sp>
      <p:sp>
        <p:nvSpPr>
          <p:cNvPr id="36870" name="Text Box 18"/>
          <p:cNvSpPr txBox="1">
            <a:spLocks noChangeArrowheads="1"/>
          </p:cNvSpPr>
          <p:nvPr/>
        </p:nvSpPr>
        <p:spPr bwMode="auto">
          <a:xfrm>
            <a:off x="685800" y="41910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2000">
                <a:solidFill>
                  <a:srgbClr val="000000"/>
                </a:solidFill>
                <a:latin typeface="Times New Roman" pitchFamily="18" charset="0"/>
              </a:rPr>
              <a:t>Aristocratic and or important people typically speak in blank verse. </a:t>
            </a:r>
          </a:p>
        </p:txBody>
      </p:sp>
      <p:sp>
        <p:nvSpPr>
          <p:cNvPr id="36871" name="Line 20"/>
          <p:cNvSpPr>
            <a:spLocks noChangeShapeType="1"/>
          </p:cNvSpPr>
          <p:nvPr/>
        </p:nvSpPr>
        <p:spPr bwMode="auto">
          <a:xfrm flipV="1">
            <a:off x="4038600" y="2286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72" name="Line 21"/>
          <p:cNvSpPr>
            <a:spLocks noChangeShapeType="1"/>
          </p:cNvSpPr>
          <p:nvPr/>
        </p:nvSpPr>
        <p:spPr bwMode="auto">
          <a:xfrm flipV="1">
            <a:off x="4953000" y="2286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73" name="Text Box 23"/>
          <p:cNvSpPr txBox="1">
            <a:spLocks noChangeArrowheads="1"/>
          </p:cNvSpPr>
          <p:nvPr/>
        </p:nvSpPr>
        <p:spPr bwMode="auto">
          <a:xfrm>
            <a:off x="5105400" y="5486400"/>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rPr>
              <a:t> </a:t>
            </a:r>
          </a:p>
        </p:txBody>
      </p:sp>
      <p:sp>
        <p:nvSpPr>
          <p:cNvPr id="36874" name="Line 28"/>
          <p:cNvSpPr>
            <a:spLocks noChangeShapeType="1"/>
          </p:cNvSpPr>
          <p:nvPr/>
        </p:nvSpPr>
        <p:spPr bwMode="auto">
          <a:xfrm flipV="1">
            <a:off x="4419600" y="28956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grpSp>
        <p:nvGrpSpPr>
          <p:cNvPr id="36875" name="Group 42"/>
          <p:cNvGrpSpPr>
            <a:grpSpLocks/>
          </p:cNvGrpSpPr>
          <p:nvPr/>
        </p:nvGrpSpPr>
        <p:grpSpPr bwMode="auto">
          <a:xfrm>
            <a:off x="1295400" y="1362075"/>
            <a:ext cx="6400800" cy="2309813"/>
            <a:chOff x="1295400" y="1362819"/>
            <a:chExt cx="6400800" cy="2308324"/>
          </a:xfrm>
        </p:grpSpPr>
        <p:sp>
          <p:nvSpPr>
            <p:cNvPr id="36880" name="Rectangle 4"/>
            <p:cNvSpPr>
              <a:spLocks noChangeArrowheads="1"/>
            </p:cNvSpPr>
            <p:nvPr/>
          </p:nvSpPr>
          <p:spPr bwMode="auto">
            <a:xfrm>
              <a:off x="1295400" y="1362819"/>
              <a:ext cx="6400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a:solidFill>
                    <a:srgbClr val="000000"/>
                  </a:solidFill>
                  <a:latin typeface="Times New Roman" pitchFamily="18" charset="0"/>
                </a:rPr>
                <a:t>Blank verse is poetry that doesn’t rhyme. It is written in iambic pentameter. For example:</a:t>
              </a:r>
            </a:p>
            <a:p>
              <a:pPr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r>
                <a:rPr lang="en-US" altLang="en-US">
                  <a:solidFill>
                    <a:srgbClr val="000000"/>
                  </a:solidFill>
                  <a:latin typeface="Times New Roman" pitchFamily="18" charset="0"/>
                </a:rPr>
                <a:t>“They  are  the  fact  ion  O  con spir a cy</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pPr>
              <a:r>
                <a:rPr lang="en-US" altLang="en-US">
                  <a:solidFill>
                    <a:srgbClr val="000000"/>
                  </a:solidFill>
                  <a:latin typeface="Times New Roman" pitchFamily="18" charset="0"/>
                </a:rPr>
                <a:t>Sham’st  thou  to  show  thy  dang’  rous brow by night”                    		                                                         </a:t>
              </a:r>
            </a:p>
            <a:p>
              <a:pPr algn="just" eaLnBrk="1" fontAlgn="base" hangingPunct="1">
                <a:spcBef>
                  <a:spcPct val="0"/>
                </a:spcBef>
                <a:spcAft>
                  <a:spcPct val="0"/>
                </a:spcAft>
              </a:pPr>
              <a:r>
                <a:rPr lang="en-US" altLang="en-US">
                  <a:solidFill>
                    <a:srgbClr val="000000"/>
                  </a:solidFill>
                  <a:latin typeface="Times New Roman" pitchFamily="18" charset="0"/>
                </a:rPr>
                <a:t>                                                                                         (2.1.77-79).</a:t>
              </a:r>
            </a:p>
          </p:txBody>
        </p:sp>
        <p:sp>
          <p:nvSpPr>
            <p:cNvPr id="36881" name="Text Box 7"/>
            <p:cNvSpPr txBox="1">
              <a:spLocks noChangeArrowheads="1"/>
            </p:cNvSpPr>
            <p:nvPr/>
          </p:nvSpPr>
          <p:spPr bwMode="auto">
            <a:xfrm>
              <a:off x="1524000" y="25146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82" name="Text Box 8"/>
            <p:cNvSpPr txBox="1">
              <a:spLocks noChangeArrowheads="1"/>
            </p:cNvSpPr>
            <p:nvPr/>
          </p:nvSpPr>
          <p:spPr bwMode="auto">
            <a:xfrm>
              <a:off x="1524000" y="19050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83" name="Text Box 9"/>
            <p:cNvSpPr txBox="1">
              <a:spLocks noChangeArrowheads="1"/>
            </p:cNvSpPr>
            <p:nvPr/>
          </p:nvSpPr>
          <p:spPr bwMode="auto">
            <a:xfrm>
              <a:off x="2590800" y="19812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84" name="Text Box 10"/>
            <p:cNvSpPr txBox="1">
              <a:spLocks noChangeArrowheads="1"/>
            </p:cNvSpPr>
            <p:nvPr/>
          </p:nvSpPr>
          <p:spPr bwMode="auto">
            <a:xfrm>
              <a:off x="3429000" y="19812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85" name="Text Box 11"/>
            <p:cNvSpPr txBox="1">
              <a:spLocks noChangeArrowheads="1"/>
            </p:cNvSpPr>
            <p:nvPr/>
          </p:nvSpPr>
          <p:spPr bwMode="auto">
            <a:xfrm>
              <a:off x="4876800" y="19812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86" name="Line 12"/>
            <p:cNvSpPr>
              <a:spLocks noChangeShapeType="1"/>
            </p:cNvSpPr>
            <p:nvPr/>
          </p:nvSpPr>
          <p:spPr bwMode="auto">
            <a:xfrm flipV="1">
              <a:off x="5562600" y="28956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87" name="Line 13"/>
            <p:cNvSpPr>
              <a:spLocks noChangeShapeType="1"/>
            </p:cNvSpPr>
            <p:nvPr/>
          </p:nvSpPr>
          <p:spPr bwMode="auto">
            <a:xfrm flipV="1">
              <a:off x="2286000" y="2209800"/>
              <a:ext cx="152400" cy="2286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88" name="Line 14"/>
            <p:cNvSpPr>
              <a:spLocks noChangeShapeType="1"/>
            </p:cNvSpPr>
            <p:nvPr/>
          </p:nvSpPr>
          <p:spPr bwMode="auto">
            <a:xfrm flipV="1">
              <a:off x="3124200" y="22860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89" name="Line 15"/>
            <p:cNvSpPr>
              <a:spLocks noChangeShapeType="1"/>
            </p:cNvSpPr>
            <p:nvPr/>
          </p:nvSpPr>
          <p:spPr bwMode="auto">
            <a:xfrm flipV="1">
              <a:off x="3886200" y="22098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90" name="Line 16"/>
            <p:cNvSpPr>
              <a:spLocks noChangeShapeType="1"/>
            </p:cNvSpPr>
            <p:nvPr/>
          </p:nvSpPr>
          <p:spPr bwMode="auto">
            <a:xfrm flipV="1">
              <a:off x="5257800" y="22860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91" name="Text Box 17"/>
            <p:cNvSpPr txBox="1">
              <a:spLocks noChangeArrowheads="1"/>
            </p:cNvSpPr>
            <p:nvPr/>
          </p:nvSpPr>
          <p:spPr bwMode="auto">
            <a:xfrm>
              <a:off x="2819400" y="25146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92" name="Line 19"/>
            <p:cNvSpPr>
              <a:spLocks noChangeShapeType="1"/>
            </p:cNvSpPr>
            <p:nvPr/>
          </p:nvSpPr>
          <p:spPr bwMode="auto">
            <a:xfrm flipV="1">
              <a:off x="2514600" y="2286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93" name="Line 22"/>
            <p:cNvSpPr>
              <a:spLocks noChangeShapeType="1"/>
            </p:cNvSpPr>
            <p:nvPr/>
          </p:nvSpPr>
          <p:spPr bwMode="auto">
            <a:xfrm flipV="1">
              <a:off x="3352800" y="22860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94" name="Text Box 24"/>
            <p:cNvSpPr txBox="1">
              <a:spLocks noChangeArrowheads="1"/>
            </p:cNvSpPr>
            <p:nvPr/>
          </p:nvSpPr>
          <p:spPr bwMode="auto">
            <a:xfrm>
              <a:off x="4800600" y="25908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95" name="Text Box 25"/>
            <p:cNvSpPr txBox="1">
              <a:spLocks noChangeArrowheads="1"/>
            </p:cNvSpPr>
            <p:nvPr/>
          </p:nvSpPr>
          <p:spPr bwMode="auto">
            <a:xfrm>
              <a:off x="5943600" y="25908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96" name="Text Box 26"/>
            <p:cNvSpPr txBox="1">
              <a:spLocks noChangeArrowheads="1"/>
            </p:cNvSpPr>
            <p:nvPr/>
          </p:nvSpPr>
          <p:spPr bwMode="auto">
            <a:xfrm>
              <a:off x="4114800" y="19812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897" name="Line 27"/>
            <p:cNvSpPr>
              <a:spLocks noChangeShapeType="1"/>
            </p:cNvSpPr>
            <p:nvPr/>
          </p:nvSpPr>
          <p:spPr bwMode="auto">
            <a:xfrm flipV="1">
              <a:off x="3429000" y="28956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98" name="Line 29"/>
            <p:cNvSpPr>
              <a:spLocks noChangeShapeType="1"/>
            </p:cNvSpPr>
            <p:nvPr/>
          </p:nvSpPr>
          <p:spPr bwMode="auto">
            <a:xfrm flipV="1">
              <a:off x="4724400" y="22860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899" name="Line 30"/>
            <p:cNvSpPr>
              <a:spLocks noChangeShapeType="1"/>
            </p:cNvSpPr>
            <p:nvPr/>
          </p:nvSpPr>
          <p:spPr bwMode="auto">
            <a:xfrm flipV="1">
              <a:off x="2514600" y="28956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900" name="Line 31"/>
            <p:cNvSpPr>
              <a:spLocks noChangeShapeType="1"/>
            </p:cNvSpPr>
            <p:nvPr/>
          </p:nvSpPr>
          <p:spPr bwMode="auto">
            <a:xfrm flipV="1">
              <a:off x="5867400" y="2819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901" name="Line 32"/>
            <p:cNvSpPr>
              <a:spLocks noChangeShapeType="1"/>
            </p:cNvSpPr>
            <p:nvPr/>
          </p:nvSpPr>
          <p:spPr bwMode="auto">
            <a:xfrm flipV="1">
              <a:off x="2819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902" name="Line 33"/>
            <p:cNvSpPr>
              <a:spLocks noChangeShapeType="1"/>
            </p:cNvSpPr>
            <p:nvPr/>
          </p:nvSpPr>
          <p:spPr bwMode="auto">
            <a:xfrm flipV="1">
              <a:off x="3733800" y="2819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903" name="Text Box 34"/>
            <p:cNvSpPr txBox="1">
              <a:spLocks noChangeArrowheads="1"/>
            </p:cNvSpPr>
            <p:nvPr/>
          </p:nvSpPr>
          <p:spPr bwMode="auto">
            <a:xfrm>
              <a:off x="3810000" y="25146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3200">
                  <a:solidFill>
                    <a:srgbClr val="FF0000"/>
                  </a:solidFill>
                </a:rPr>
                <a:t>.</a:t>
              </a:r>
            </a:p>
          </p:txBody>
        </p:sp>
        <p:sp>
          <p:nvSpPr>
            <p:cNvPr id="36904" name="Line 35"/>
            <p:cNvSpPr>
              <a:spLocks noChangeShapeType="1"/>
            </p:cNvSpPr>
            <p:nvPr/>
          </p:nvSpPr>
          <p:spPr bwMode="auto">
            <a:xfrm flipV="1">
              <a:off x="6477000" y="2895600"/>
              <a:ext cx="152400" cy="1524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6905" name="Line 36"/>
            <p:cNvSpPr>
              <a:spLocks noChangeShapeType="1"/>
            </p:cNvSpPr>
            <p:nvPr/>
          </p:nvSpPr>
          <p:spPr bwMode="auto">
            <a:xfrm flipV="1">
              <a:off x="48006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grpSp>
      <p:sp>
        <p:nvSpPr>
          <p:cNvPr id="36876" name="Rectangle 37"/>
          <p:cNvSpPr>
            <a:spLocks noChangeArrowheads="1"/>
          </p:cNvSpPr>
          <p:nvPr/>
        </p:nvSpPr>
        <p:spPr bwMode="auto">
          <a:xfrm>
            <a:off x="4572000" y="5029200"/>
            <a:ext cx="3276600" cy="1371600"/>
          </a:xfrm>
          <a:prstGeom prst="rect">
            <a:avLst/>
          </a:prstGeom>
          <a:solidFill>
            <a:srgbClr val="663300"/>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6877" name="Rectangle 38"/>
          <p:cNvSpPr>
            <a:spLocks noChangeArrowheads="1"/>
          </p:cNvSpPr>
          <p:nvPr/>
        </p:nvSpPr>
        <p:spPr bwMode="auto">
          <a:xfrm>
            <a:off x="990600" y="5029200"/>
            <a:ext cx="3352800" cy="1371600"/>
          </a:xfrm>
          <a:prstGeom prst="rect">
            <a:avLst/>
          </a:prstGeom>
          <a:solidFill>
            <a:srgbClr val="663300"/>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6878" name="Text Box 39"/>
          <p:cNvSpPr txBox="1">
            <a:spLocks noChangeArrowheads="1"/>
          </p:cNvSpPr>
          <p:nvPr/>
        </p:nvSpPr>
        <p:spPr bwMode="auto">
          <a:xfrm>
            <a:off x="4648200" y="5257800"/>
            <a:ext cx="3352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500">
                <a:solidFill>
                  <a:srgbClr val="FFFFFF"/>
                </a:solidFill>
              </a:rPr>
              <a:t>Pentameter means the iambic pattern is repeated five times in the line. </a:t>
            </a:r>
          </a:p>
        </p:txBody>
      </p:sp>
      <p:sp>
        <p:nvSpPr>
          <p:cNvPr id="36879" name="Text Box 40"/>
          <p:cNvSpPr txBox="1">
            <a:spLocks noChangeArrowheads="1"/>
          </p:cNvSpPr>
          <p:nvPr/>
        </p:nvSpPr>
        <p:spPr bwMode="auto">
          <a:xfrm>
            <a:off x="1066800" y="5257800"/>
            <a:ext cx="3276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500">
                <a:solidFill>
                  <a:srgbClr val="FFFFFF"/>
                </a:solidFill>
              </a:rPr>
              <a:t>Iambic pentameter is when an unstressed syllable is followed by a stressed syllable. </a:t>
            </a:r>
          </a:p>
        </p:txBody>
      </p:sp>
    </p:spTree>
    <p:extLst>
      <p:ext uri="{BB962C8B-B14F-4D97-AF65-F5344CB8AC3E}">
        <p14:creationId xmlns:p14="http://schemas.microsoft.com/office/powerpoint/2010/main" val="3051722530"/>
      </p:ext>
    </p:extLst>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16"/>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37892" name="Rectangle 4"/>
          <p:cNvSpPr>
            <a:spLocks noChangeArrowheads="1"/>
          </p:cNvSpPr>
          <p:nvPr/>
        </p:nvSpPr>
        <p:spPr bwMode="auto">
          <a:xfrm>
            <a:off x="685800" y="1295400"/>
            <a:ext cx="38862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2000">
                <a:solidFill>
                  <a:srgbClr val="681912"/>
                </a:solidFill>
                <a:latin typeface="Times New Roman" pitchFamily="18" charset="0"/>
              </a:rPr>
              <a:t>Foreshadowing:</a:t>
            </a:r>
            <a:r>
              <a:rPr lang="en-US" altLang="en-US" sz="2000" b="0">
                <a:solidFill>
                  <a:srgbClr val="000000"/>
                </a:solidFill>
                <a:latin typeface="Times New Roman" pitchFamily="18" charset="0"/>
              </a:rPr>
              <a:t>  </a:t>
            </a:r>
          </a:p>
          <a:p>
            <a:pPr eaLnBrk="1" fontAlgn="base" hangingPunct="1">
              <a:spcBef>
                <a:spcPct val="0"/>
              </a:spcBef>
              <a:spcAft>
                <a:spcPct val="0"/>
              </a:spcAft>
            </a:pPr>
            <a:r>
              <a:rPr lang="en-US" altLang="en-US">
                <a:solidFill>
                  <a:srgbClr val="000000"/>
                </a:solidFill>
                <a:latin typeface="Times New Roman" pitchFamily="18" charset="0"/>
              </a:rPr>
              <a:t>hints about what is going to happen</a:t>
            </a:r>
          </a:p>
          <a:p>
            <a:pPr eaLnBrk="1" fontAlgn="base" hangingPunct="1">
              <a:spcBef>
                <a:spcPct val="0"/>
              </a:spcBef>
              <a:spcAft>
                <a:spcPct val="0"/>
              </a:spcAft>
            </a:pPr>
            <a:endParaRPr lang="en-US" altLang="en-US">
              <a:solidFill>
                <a:srgbClr val="000000"/>
              </a:solidFill>
              <a:latin typeface="Times New Roman" pitchFamily="18" charset="0"/>
            </a:endParaRPr>
          </a:p>
          <a:p>
            <a:pPr eaLnBrk="1" fontAlgn="base" hangingPunct="1">
              <a:spcBef>
                <a:spcPct val="0"/>
              </a:spcBef>
              <a:spcAft>
                <a:spcPct val="0"/>
              </a:spcAft>
            </a:pPr>
            <a:r>
              <a:rPr lang="en-US" altLang="en-US">
                <a:solidFill>
                  <a:srgbClr val="000000"/>
                </a:solidFill>
                <a:latin typeface="Times New Roman" pitchFamily="18" charset="0"/>
              </a:rPr>
              <a:t>It isn’t difficult to figure out what</a:t>
            </a:r>
          </a:p>
          <a:p>
            <a:pPr eaLnBrk="1" fontAlgn="base" hangingPunct="1">
              <a:spcBef>
                <a:spcPct val="0"/>
              </a:spcBef>
              <a:spcAft>
                <a:spcPct val="0"/>
              </a:spcAft>
            </a:pPr>
            <a:r>
              <a:rPr lang="en-US" altLang="en-US">
                <a:solidFill>
                  <a:srgbClr val="000000"/>
                </a:solidFill>
                <a:latin typeface="Times New Roman" pitchFamily="18" charset="0"/>
              </a:rPr>
              <a:t>is going to happen to Romeo and </a:t>
            </a:r>
          </a:p>
          <a:p>
            <a:pPr eaLnBrk="1" fontAlgn="base" hangingPunct="1">
              <a:spcBef>
                <a:spcPct val="0"/>
              </a:spcBef>
              <a:spcAft>
                <a:spcPct val="0"/>
              </a:spcAft>
            </a:pPr>
            <a:r>
              <a:rPr lang="en-US" altLang="en-US">
                <a:solidFill>
                  <a:srgbClr val="000000"/>
                </a:solidFill>
                <a:latin typeface="Times New Roman" pitchFamily="18" charset="0"/>
              </a:rPr>
              <a:t>Juliet. After all, the prologue tells     us that the “star-crossed lovers take their life” (Shakespeare). </a:t>
            </a:r>
          </a:p>
          <a:p>
            <a:pPr eaLnBrk="1" fontAlgn="base" hangingPunct="1">
              <a:spcBef>
                <a:spcPct val="0"/>
              </a:spcBef>
              <a:spcAft>
                <a:spcPct val="0"/>
              </a:spcAft>
            </a:pPr>
            <a:endParaRPr lang="en-US" altLang="en-US">
              <a:solidFill>
                <a:srgbClr val="000000"/>
              </a:solidFill>
              <a:latin typeface="Times New Roman" pitchFamily="18" charset="0"/>
            </a:endParaRPr>
          </a:p>
          <a:p>
            <a:pPr eaLnBrk="1" fontAlgn="base" hangingPunct="1">
              <a:spcBef>
                <a:spcPct val="0"/>
              </a:spcBef>
              <a:spcAft>
                <a:spcPct val="0"/>
              </a:spcAft>
            </a:pPr>
            <a:r>
              <a:rPr lang="en-US" altLang="en-US">
                <a:solidFill>
                  <a:srgbClr val="000000"/>
                </a:solidFill>
                <a:latin typeface="Times New Roman" pitchFamily="18" charset="0"/>
              </a:rPr>
              <a:t>While reading the play, there are many hints or clues that support the prologue.</a:t>
            </a:r>
          </a:p>
          <a:p>
            <a:pPr eaLnBrk="1" fontAlgn="base" hangingPunct="1">
              <a:spcBef>
                <a:spcPct val="0"/>
              </a:spcBef>
              <a:spcAft>
                <a:spcPct val="0"/>
              </a:spcAft>
            </a:pPr>
            <a:endParaRPr lang="en-US" altLang="en-US">
              <a:solidFill>
                <a:srgbClr val="000000"/>
              </a:solidFill>
              <a:latin typeface="Times New Roman" pitchFamily="18" charset="0"/>
            </a:endParaRPr>
          </a:p>
          <a:p>
            <a:pPr eaLnBrk="1" fontAlgn="base" hangingPunct="1">
              <a:spcBef>
                <a:spcPct val="0"/>
              </a:spcBef>
              <a:spcAft>
                <a:spcPct val="0"/>
              </a:spcAft>
            </a:pPr>
            <a:r>
              <a:rPr lang="en-US" altLang="en-US">
                <a:solidFill>
                  <a:srgbClr val="000000"/>
                </a:solidFill>
                <a:latin typeface="Times New Roman" pitchFamily="18" charset="0"/>
              </a:rPr>
              <a:t>Put your detective skills to work; </a:t>
            </a:r>
          </a:p>
          <a:p>
            <a:pPr eaLnBrk="1" fontAlgn="base" hangingPunct="1">
              <a:spcBef>
                <a:spcPct val="0"/>
              </a:spcBef>
              <a:spcAft>
                <a:spcPct val="0"/>
              </a:spcAft>
            </a:pPr>
            <a:r>
              <a:rPr lang="en-US" altLang="en-US">
                <a:solidFill>
                  <a:srgbClr val="000000"/>
                </a:solidFill>
                <a:latin typeface="Times New Roman" pitchFamily="18" charset="0"/>
              </a:rPr>
              <a:t>look for these clues while reading the play. </a:t>
            </a:r>
          </a:p>
        </p:txBody>
      </p:sp>
      <p:sp>
        <p:nvSpPr>
          <p:cNvPr id="207879" name="Text Box 7"/>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3600" b="1">
                <a:solidFill>
                  <a:srgbClr val="681912"/>
                </a:solidFill>
                <a:effectLst>
                  <a:outerShdw blurRad="38100" dist="38100" dir="2700000" algn="tl">
                    <a:srgbClr val="DDDDDD"/>
                  </a:outerShdw>
                </a:effectLst>
              </a:rPr>
              <a:t>Foreshadowing</a:t>
            </a:r>
          </a:p>
        </p:txBody>
      </p:sp>
      <p:pic>
        <p:nvPicPr>
          <p:cNvPr id="37894" name="Picture 12" descr="214817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581400"/>
            <a:ext cx="28098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4" descr="18354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066800"/>
            <a:ext cx="23733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86883"/>
      </p:ext>
    </p:extLst>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r>
              <a:rPr lang="en-US" altLang="en-US" sz="2400">
                <a:solidFill>
                  <a:srgbClr val="000000"/>
                </a:solidFill>
              </a:rPr>
              <a:t>Foreshadowing</a:t>
            </a:r>
          </a:p>
        </p:txBody>
      </p:sp>
      <p:pic>
        <p:nvPicPr>
          <p:cNvPr id="38916" name="Picture 4" descr="32205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7143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1752600" y="28956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FontTx/>
              <a:buAutoNum type="arabicPeriod"/>
            </a:pPr>
            <a:endParaRPr lang="en-US" altLang="en-US">
              <a:solidFill>
                <a:srgbClr val="000000"/>
              </a:solidFill>
              <a:latin typeface="Times New Roman" pitchFamily="18" charset="0"/>
            </a:endParaRPr>
          </a:p>
        </p:txBody>
      </p:sp>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24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3" name="Text Box 7"/>
          <p:cNvSpPr txBox="1">
            <a:spLocks noChangeArrowheads="1"/>
          </p:cNvSpPr>
          <p:nvPr/>
        </p:nvSpPr>
        <p:spPr bwMode="auto">
          <a:xfrm>
            <a:off x="0" y="228600"/>
            <a:ext cx="9144000" cy="45720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2000">
                <a:solidFill>
                  <a:srgbClr val="681912"/>
                </a:solidFill>
                <a:effectLst>
                  <a:outerShdw blurRad="38100" dist="38100" dir="2700000" algn="tl">
                    <a:srgbClr val="DDDDDD"/>
                  </a:outerShdw>
                </a:effectLst>
              </a:rPr>
              <a:t> </a:t>
            </a:r>
            <a:r>
              <a:rPr lang="en-US" sz="2400" b="1">
                <a:solidFill>
                  <a:srgbClr val="681912"/>
                </a:solidFill>
                <a:effectLst>
                  <a:outerShdw blurRad="38100" dist="38100" dir="2700000" algn="tl">
                    <a:srgbClr val="DDDDDD"/>
                  </a:outerShdw>
                </a:effectLst>
              </a:rPr>
              <a:t>How Shakespeare Designed His Plays</a:t>
            </a:r>
          </a:p>
        </p:txBody>
      </p:sp>
      <p:sp>
        <p:nvSpPr>
          <p:cNvPr id="38920" name="AutoShape 9"/>
          <p:cNvSpPr>
            <a:spLocks noChangeArrowheads="1"/>
          </p:cNvSpPr>
          <p:nvPr/>
        </p:nvSpPr>
        <p:spPr bwMode="auto">
          <a:xfrm>
            <a:off x="609600" y="990600"/>
            <a:ext cx="8001000" cy="11430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73066" name="Rectangle 10"/>
          <p:cNvSpPr>
            <a:spLocks noChangeArrowheads="1"/>
          </p:cNvSpPr>
          <p:nvPr/>
        </p:nvSpPr>
        <p:spPr bwMode="auto">
          <a:xfrm>
            <a:off x="1371600" y="5334000"/>
            <a:ext cx="1752600" cy="7620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600">
                <a:solidFill>
                  <a:srgbClr val="FFFFFF"/>
                </a:solidFill>
                <a:latin typeface="Times New Roman" pitchFamily="18" charset="0"/>
              </a:rPr>
              <a:t>ACT I</a:t>
            </a:r>
          </a:p>
          <a:p>
            <a:pPr algn="ctr" eaLnBrk="1" fontAlgn="base" hangingPunct="1">
              <a:spcBef>
                <a:spcPct val="0"/>
              </a:spcBef>
              <a:spcAft>
                <a:spcPct val="0"/>
              </a:spcAft>
            </a:pPr>
            <a:r>
              <a:rPr lang="en-US" altLang="en-US" sz="1600">
                <a:solidFill>
                  <a:srgbClr val="FFFFFF"/>
                </a:solidFill>
                <a:latin typeface="Times New Roman" pitchFamily="18" charset="0"/>
              </a:rPr>
              <a:t>Exposition</a:t>
            </a:r>
          </a:p>
        </p:txBody>
      </p:sp>
      <p:sp>
        <p:nvSpPr>
          <p:cNvPr id="173068" name="Rectangle 12"/>
          <p:cNvSpPr>
            <a:spLocks noChangeArrowheads="1"/>
          </p:cNvSpPr>
          <p:nvPr/>
        </p:nvSpPr>
        <p:spPr bwMode="auto">
          <a:xfrm>
            <a:off x="3505200" y="2286000"/>
            <a:ext cx="2057400" cy="6858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600">
                <a:solidFill>
                  <a:srgbClr val="FFFFFF"/>
                </a:solidFill>
                <a:latin typeface="Times New Roman" pitchFamily="18" charset="0"/>
              </a:rPr>
              <a:t>ACT III</a:t>
            </a:r>
          </a:p>
          <a:p>
            <a:pPr algn="ctr" eaLnBrk="1" fontAlgn="base" hangingPunct="1">
              <a:spcBef>
                <a:spcPct val="0"/>
              </a:spcBef>
              <a:spcAft>
                <a:spcPct val="0"/>
              </a:spcAft>
            </a:pPr>
            <a:r>
              <a:rPr lang="en-US" altLang="en-US" sz="1600">
                <a:solidFill>
                  <a:srgbClr val="FFFFFF"/>
                </a:solidFill>
                <a:latin typeface="Times New Roman" pitchFamily="18" charset="0"/>
              </a:rPr>
              <a:t>Turning Point</a:t>
            </a:r>
          </a:p>
        </p:txBody>
      </p:sp>
      <p:sp>
        <p:nvSpPr>
          <p:cNvPr id="173072" name="Line 16"/>
          <p:cNvSpPr>
            <a:spLocks noChangeShapeType="1"/>
          </p:cNvSpPr>
          <p:nvPr/>
        </p:nvSpPr>
        <p:spPr bwMode="auto">
          <a:xfrm flipV="1">
            <a:off x="1981200" y="4343400"/>
            <a:ext cx="762000" cy="9144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173075" name="Line 19"/>
          <p:cNvSpPr>
            <a:spLocks noChangeShapeType="1"/>
          </p:cNvSpPr>
          <p:nvPr/>
        </p:nvSpPr>
        <p:spPr bwMode="auto">
          <a:xfrm flipV="1">
            <a:off x="3352800" y="2971800"/>
            <a:ext cx="457200" cy="5334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173076" name="Rectangle 20"/>
          <p:cNvSpPr>
            <a:spLocks noChangeArrowheads="1"/>
          </p:cNvSpPr>
          <p:nvPr/>
        </p:nvSpPr>
        <p:spPr bwMode="auto">
          <a:xfrm>
            <a:off x="5486400" y="3581400"/>
            <a:ext cx="1752600" cy="7620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600">
                <a:solidFill>
                  <a:srgbClr val="FFFFFF"/>
                </a:solidFill>
                <a:latin typeface="Times New Roman" pitchFamily="18" charset="0"/>
              </a:rPr>
              <a:t>ACT IV</a:t>
            </a:r>
          </a:p>
          <a:p>
            <a:pPr algn="ctr" eaLnBrk="1" fontAlgn="base" hangingPunct="1">
              <a:spcBef>
                <a:spcPct val="0"/>
              </a:spcBef>
              <a:spcAft>
                <a:spcPct val="0"/>
              </a:spcAft>
            </a:pPr>
            <a:r>
              <a:rPr lang="en-US" altLang="en-US" sz="1600">
                <a:solidFill>
                  <a:srgbClr val="FFFFFF"/>
                </a:solidFill>
                <a:latin typeface="Times New Roman" pitchFamily="18" charset="0"/>
              </a:rPr>
              <a:t>Falling Action</a:t>
            </a:r>
          </a:p>
        </p:txBody>
      </p:sp>
      <p:sp>
        <p:nvSpPr>
          <p:cNvPr id="173077" name="Rectangle 21"/>
          <p:cNvSpPr>
            <a:spLocks noChangeArrowheads="1"/>
          </p:cNvSpPr>
          <p:nvPr/>
        </p:nvSpPr>
        <p:spPr bwMode="auto">
          <a:xfrm>
            <a:off x="6019800" y="5334000"/>
            <a:ext cx="1752600" cy="7620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600">
                <a:solidFill>
                  <a:srgbClr val="FFFFFF"/>
                </a:solidFill>
                <a:latin typeface="Times New Roman" pitchFamily="18" charset="0"/>
              </a:rPr>
              <a:t>ACT V</a:t>
            </a:r>
          </a:p>
          <a:p>
            <a:pPr algn="ctr" eaLnBrk="1" fontAlgn="base" hangingPunct="1">
              <a:spcBef>
                <a:spcPct val="0"/>
              </a:spcBef>
              <a:spcAft>
                <a:spcPct val="0"/>
              </a:spcAft>
            </a:pPr>
            <a:r>
              <a:rPr lang="en-US" altLang="en-US" sz="1400">
                <a:solidFill>
                  <a:srgbClr val="FFFFFF"/>
                </a:solidFill>
                <a:latin typeface="Times New Roman" pitchFamily="18" charset="0"/>
              </a:rPr>
              <a:t>Climax &amp; Resolution</a:t>
            </a:r>
          </a:p>
        </p:txBody>
      </p:sp>
      <p:sp>
        <p:nvSpPr>
          <p:cNvPr id="173078" name="Rectangle 22"/>
          <p:cNvSpPr>
            <a:spLocks noChangeArrowheads="1"/>
          </p:cNvSpPr>
          <p:nvPr/>
        </p:nvSpPr>
        <p:spPr bwMode="auto">
          <a:xfrm>
            <a:off x="1981200" y="3581400"/>
            <a:ext cx="1676400" cy="7620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600">
                <a:solidFill>
                  <a:srgbClr val="FFFFFF"/>
                </a:solidFill>
                <a:latin typeface="Times New Roman" pitchFamily="18" charset="0"/>
              </a:rPr>
              <a:t>ACT II</a:t>
            </a:r>
          </a:p>
          <a:p>
            <a:pPr algn="ctr" eaLnBrk="1" fontAlgn="base" hangingPunct="1">
              <a:spcBef>
                <a:spcPct val="0"/>
              </a:spcBef>
              <a:spcAft>
                <a:spcPct val="0"/>
              </a:spcAft>
            </a:pPr>
            <a:r>
              <a:rPr lang="en-US" altLang="en-US" sz="1600">
                <a:solidFill>
                  <a:srgbClr val="FFFFFF"/>
                </a:solidFill>
                <a:latin typeface="Times New Roman" pitchFamily="18" charset="0"/>
              </a:rPr>
              <a:t>Rising Action</a:t>
            </a:r>
          </a:p>
        </p:txBody>
      </p:sp>
      <p:sp>
        <p:nvSpPr>
          <p:cNvPr id="173080" name="Line 24"/>
          <p:cNvSpPr>
            <a:spLocks noChangeShapeType="1"/>
          </p:cNvSpPr>
          <p:nvPr/>
        </p:nvSpPr>
        <p:spPr bwMode="auto">
          <a:xfrm>
            <a:off x="5410200" y="3048000"/>
            <a:ext cx="381000" cy="5334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8929" name="Text Box 28"/>
          <p:cNvSpPr txBox="1">
            <a:spLocks noChangeArrowheads="1"/>
          </p:cNvSpPr>
          <p:nvPr/>
        </p:nvSpPr>
        <p:spPr bwMode="auto">
          <a:xfrm>
            <a:off x="5562600" y="652145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rPr>
              <a:t>         </a:t>
            </a:r>
            <a:endParaRPr lang="en-US" altLang="en-US" sz="1400">
              <a:solidFill>
                <a:srgbClr val="000000"/>
              </a:solidFill>
              <a:latin typeface="Comic Sans MS" pitchFamily="-109" charset="0"/>
            </a:endParaRPr>
          </a:p>
        </p:txBody>
      </p:sp>
      <p:sp>
        <p:nvSpPr>
          <p:cNvPr id="173086" name="Line 30"/>
          <p:cNvSpPr>
            <a:spLocks noChangeShapeType="1"/>
          </p:cNvSpPr>
          <p:nvPr/>
        </p:nvSpPr>
        <p:spPr bwMode="auto">
          <a:xfrm>
            <a:off x="6477000" y="4419600"/>
            <a:ext cx="685800" cy="9144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38931" name="Text Box 8"/>
          <p:cNvSpPr txBox="1">
            <a:spLocks noChangeArrowheads="1"/>
          </p:cNvSpPr>
          <p:nvPr/>
        </p:nvSpPr>
        <p:spPr bwMode="auto">
          <a:xfrm>
            <a:off x="914400" y="1203325"/>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2000">
                <a:solidFill>
                  <a:srgbClr val="000000"/>
                </a:solidFill>
                <a:latin typeface="Times New Roman" pitchFamily="18" charset="0"/>
              </a:rPr>
              <a:t>Shakespeare’s plays can usually be divided into five parts, and follow the same pattern that looks something like this:</a:t>
            </a:r>
          </a:p>
        </p:txBody>
      </p:sp>
    </p:spTree>
    <p:extLst>
      <p:ext uri="{BB962C8B-B14F-4D97-AF65-F5344CB8AC3E}">
        <p14:creationId xmlns:p14="http://schemas.microsoft.com/office/powerpoint/2010/main" val="34071240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3066"/>
                                        </p:tgtEl>
                                        <p:attrNameLst>
                                          <p:attrName>style.visibility</p:attrName>
                                        </p:attrNameLst>
                                      </p:cBhvr>
                                      <p:to>
                                        <p:strVal val="visible"/>
                                      </p:to>
                                    </p:set>
                                    <p:animEffect transition="in" filter="fade">
                                      <p:cBhvr>
                                        <p:cTn id="7" dur="2000"/>
                                        <p:tgtEl>
                                          <p:spTgt spid="17306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3072"/>
                                        </p:tgtEl>
                                        <p:attrNameLst>
                                          <p:attrName>style.visibility</p:attrName>
                                        </p:attrNameLst>
                                      </p:cBhvr>
                                      <p:to>
                                        <p:strVal val="visible"/>
                                      </p:to>
                                    </p:set>
                                    <p:animEffect transition="in" filter="fade">
                                      <p:cBhvr>
                                        <p:cTn id="11" dur="2000"/>
                                        <p:tgtEl>
                                          <p:spTgt spid="173072"/>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73078"/>
                                        </p:tgtEl>
                                        <p:attrNameLst>
                                          <p:attrName>style.visibility</p:attrName>
                                        </p:attrNameLst>
                                      </p:cBhvr>
                                      <p:to>
                                        <p:strVal val="visible"/>
                                      </p:to>
                                    </p:set>
                                    <p:animEffect transition="in" filter="fade">
                                      <p:cBhvr>
                                        <p:cTn id="15" dur="2000"/>
                                        <p:tgtEl>
                                          <p:spTgt spid="173078"/>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73075"/>
                                        </p:tgtEl>
                                        <p:attrNameLst>
                                          <p:attrName>style.visibility</p:attrName>
                                        </p:attrNameLst>
                                      </p:cBhvr>
                                      <p:to>
                                        <p:strVal val="visible"/>
                                      </p:to>
                                    </p:set>
                                    <p:animEffect transition="in" filter="fade">
                                      <p:cBhvr>
                                        <p:cTn id="19" dur="2000"/>
                                        <p:tgtEl>
                                          <p:spTgt spid="173075"/>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73068"/>
                                        </p:tgtEl>
                                        <p:attrNameLst>
                                          <p:attrName>style.visibility</p:attrName>
                                        </p:attrNameLst>
                                      </p:cBhvr>
                                      <p:to>
                                        <p:strVal val="visible"/>
                                      </p:to>
                                    </p:set>
                                    <p:animEffect transition="in" filter="fade">
                                      <p:cBhvr>
                                        <p:cTn id="23" dur="2000"/>
                                        <p:tgtEl>
                                          <p:spTgt spid="173068"/>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73080"/>
                                        </p:tgtEl>
                                        <p:attrNameLst>
                                          <p:attrName>style.visibility</p:attrName>
                                        </p:attrNameLst>
                                      </p:cBhvr>
                                      <p:to>
                                        <p:strVal val="visible"/>
                                      </p:to>
                                    </p:set>
                                    <p:animEffect transition="in" filter="fade">
                                      <p:cBhvr>
                                        <p:cTn id="27" dur="2000"/>
                                        <p:tgtEl>
                                          <p:spTgt spid="173080"/>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73076"/>
                                        </p:tgtEl>
                                        <p:attrNameLst>
                                          <p:attrName>style.visibility</p:attrName>
                                        </p:attrNameLst>
                                      </p:cBhvr>
                                      <p:to>
                                        <p:strVal val="visible"/>
                                      </p:to>
                                    </p:set>
                                    <p:animEffect transition="in" filter="fade">
                                      <p:cBhvr>
                                        <p:cTn id="31" dur="2000"/>
                                        <p:tgtEl>
                                          <p:spTgt spid="173076"/>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73086"/>
                                        </p:tgtEl>
                                        <p:attrNameLst>
                                          <p:attrName>style.visibility</p:attrName>
                                        </p:attrNameLst>
                                      </p:cBhvr>
                                      <p:to>
                                        <p:strVal val="visible"/>
                                      </p:to>
                                    </p:set>
                                    <p:animEffect transition="in" filter="fade">
                                      <p:cBhvr>
                                        <p:cTn id="35" dur="2000"/>
                                        <p:tgtEl>
                                          <p:spTgt spid="173086"/>
                                        </p:tgtEl>
                                      </p:cBhvr>
                                    </p:animEffect>
                                  </p:childTnLst>
                                </p:cTn>
                              </p:par>
                            </p:childTnLst>
                          </p:cTn>
                        </p:par>
                        <p:par>
                          <p:cTn id="36" fill="hold" nodeType="afterGroup">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73077"/>
                                        </p:tgtEl>
                                        <p:attrNameLst>
                                          <p:attrName>style.visibility</p:attrName>
                                        </p:attrNameLst>
                                      </p:cBhvr>
                                      <p:to>
                                        <p:strVal val="visible"/>
                                      </p:to>
                                    </p:set>
                                    <p:animEffect transition="in" filter="fade">
                                      <p:cBhvr>
                                        <p:cTn id="39" dur="2000"/>
                                        <p:tgtEl>
                                          <p:spTgt spid="17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6" grpId="0" animBg="1"/>
      <p:bldP spid="173068" grpId="0" animBg="1"/>
      <p:bldP spid="173072" grpId="0" animBg="1"/>
      <p:bldP spid="173075" grpId="0" animBg="1"/>
      <p:bldP spid="173076" grpId="0" animBg="1"/>
      <p:bldP spid="173077" grpId="0" animBg="1"/>
      <p:bldP spid="173078" grpId="0" animBg="1"/>
      <p:bldP spid="173080" grpId="0" animBg="1"/>
      <p:bldP spid="17308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r>
              <a:rPr lang="en-US" altLang="en-US" sz="2400">
                <a:solidFill>
                  <a:srgbClr val="000000"/>
                </a:solidFill>
              </a:rPr>
              <a:t>Foreshadowing</a:t>
            </a:r>
          </a:p>
        </p:txBody>
      </p:sp>
      <p:pic>
        <p:nvPicPr>
          <p:cNvPr id="39940" name="Picture 4" descr="32205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7143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1752600" y="28956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FontTx/>
              <a:buAutoNum type="arabicPeriod"/>
            </a:pPr>
            <a:endParaRPr lang="en-US" altLang="en-US">
              <a:solidFill>
                <a:srgbClr val="000000"/>
              </a:solidFill>
              <a:latin typeface="Times New Roman" pitchFamily="18" charset="0"/>
            </a:endParaRPr>
          </a:p>
        </p:txBody>
      </p:sp>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9" name="Rectangle 7"/>
          <p:cNvSpPr>
            <a:spLocks noChangeArrowheads="1"/>
          </p:cNvSpPr>
          <p:nvPr/>
        </p:nvSpPr>
        <p:spPr bwMode="auto">
          <a:xfrm>
            <a:off x="762000" y="5105400"/>
            <a:ext cx="3276600" cy="12192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400">
                <a:solidFill>
                  <a:srgbClr val="FFFFFF"/>
                </a:solidFill>
                <a:latin typeface="Times New Roman" pitchFamily="18" charset="0"/>
              </a:rPr>
              <a:t>The exposition tells us the </a:t>
            </a:r>
          </a:p>
          <a:p>
            <a:pPr algn="ctr" eaLnBrk="1" fontAlgn="base" hangingPunct="1">
              <a:spcBef>
                <a:spcPct val="0"/>
              </a:spcBef>
              <a:spcAft>
                <a:spcPct val="0"/>
              </a:spcAft>
            </a:pPr>
            <a:r>
              <a:rPr lang="en-US" altLang="en-US" sz="1400">
                <a:solidFill>
                  <a:srgbClr val="FFFFFF"/>
                </a:solidFill>
                <a:latin typeface="Times New Roman" pitchFamily="18" charset="0"/>
              </a:rPr>
              <a:t>setting, explains the background,</a:t>
            </a:r>
          </a:p>
          <a:p>
            <a:pPr algn="ctr" eaLnBrk="1" fontAlgn="base" hangingPunct="1">
              <a:spcBef>
                <a:spcPct val="0"/>
              </a:spcBef>
              <a:spcAft>
                <a:spcPct val="0"/>
              </a:spcAft>
            </a:pPr>
            <a:r>
              <a:rPr lang="en-US" altLang="en-US" sz="1400">
                <a:solidFill>
                  <a:srgbClr val="FFFFFF"/>
                </a:solidFill>
                <a:latin typeface="Times New Roman" pitchFamily="18" charset="0"/>
              </a:rPr>
              <a:t>introduces the characters, and </a:t>
            </a:r>
          </a:p>
          <a:p>
            <a:pPr algn="ctr" eaLnBrk="1" fontAlgn="base" hangingPunct="1">
              <a:spcBef>
                <a:spcPct val="0"/>
              </a:spcBef>
              <a:spcAft>
                <a:spcPct val="0"/>
              </a:spcAft>
            </a:pPr>
            <a:r>
              <a:rPr lang="en-US" altLang="en-US" sz="1400">
                <a:solidFill>
                  <a:srgbClr val="FFFFFF"/>
                </a:solidFill>
                <a:latin typeface="Times New Roman" pitchFamily="18" charset="0"/>
              </a:rPr>
              <a:t>introduces the problem.</a:t>
            </a:r>
          </a:p>
        </p:txBody>
      </p:sp>
      <p:sp>
        <p:nvSpPr>
          <p:cNvPr id="233483" name="Rectangle 11"/>
          <p:cNvSpPr>
            <a:spLocks noChangeArrowheads="1"/>
          </p:cNvSpPr>
          <p:nvPr/>
        </p:nvSpPr>
        <p:spPr bwMode="auto">
          <a:xfrm>
            <a:off x="762000" y="2667000"/>
            <a:ext cx="3048000" cy="12192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400">
                <a:solidFill>
                  <a:srgbClr val="FFFFFF"/>
                </a:solidFill>
                <a:latin typeface="Times New Roman" pitchFamily="18" charset="0"/>
              </a:rPr>
              <a:t>Rising action is when the </a:t>
            </a:r>
          </a:p>
          <a:p>
            <a:pPr algn="ctr" eaLnBrk="1" fontAlgn="base" hangingPunct="1">
              <a:spcBef>
                <a:spcPct val="0"/>
              </a:spcBef>
              <a:spcAft>
                <a:spcPct val="0"/>
              </a:spcAft>
            </a:pPr>
            <a:r>
              <a:rPr lang="en-US" altLang="en-US" sz="1400">
                <a:solidFill>
                  <a:srgbClr val="FFFFFF"/>
                </a:solidFill>
                <a:latin typeface="Times New Roman" pitchFamily="18" charset="0"/>
              </a:rPr>
              <a:t>main character takes action</a:t>
            </a:r>
          </a:p>
          <a:p>
            <a:pPr algn="ctr" eaLnBrk="1" fontAlgn="base" hangingPunct="1">
              <a:spcBef>
                <a:spcPct val="0"/>
              </a:spcBef>
              <a:spcAft>
                <a:spcPct val="0"/>
              </a:spcAft>
            </a:pPr>
            <a:r>
              <a:rPr lang="en-US" altLang="en-US" sz="1400">
                <a:solidFill>
                  <a:srgbClr val="FFFFFF"/>
                </a:solidFill>
                <a:latin typeface="Times New Roman" pitchFamily="18" charset="0"/>
              </a:rPr>
              <a:t>to try and resolve the problem</a:t>
            </a:r>
          </a:p>
          <a:p>
            <a:pPr algn="ctr" eaLnBrk="1" fontAlgn="base" hangingPunct="1">
              <a:spcBef>
                <a:spcPct val="0"/>
              </a:spcBef>
              <a:spcAft>
                <a:spcPct val="0"/>
              </a:spcAft>
            </a:pPr>
            <a:r>
              <a:rPr lang="en-US" altLang="en-US" sz="1400">
                <a:solidFill>
                  <a:srgbClr val="FFFFFF"/>
                </a:solidFill>
                <a:latin typeface="Times New Roman" pitchFamily="18" charset="0"/>
              </a:rPr>
              <a:t>in ACT I </a:t>
            </a:r>
          </a:p>
        </p:txBody>
      </p:sp>
      <p:sp>
        <p:nvSpPr>
          <p:cNvPr id="233484" name="Rectangle 12"/>
          <p:cNvSpPr>
            <a:spLocks noChangeArrowheads="1"/>
          </p:cNvSpPr>
          <p:nvPr/>
        </p:nvSpPr>
        <p:spPr bwMode="auto">
          <a:xfrm>
            <a:off x="2743200" y="1066800"/>
            <a:ext cx="3048000" cy="12192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400">
                <a:solidFill>
                  <a:srgbClr val="FFFFFF"/>
                </a:solidFill>
                <a:latin typeface="Times New Roman" pitchFamily="18" charset="0"/>
              </a:rPr>
              <a:t>The turning point of </a:t>
            </a:r>
          </a:p>
          <a:p>
            <a:pPr algn="ctr" eaLnBrk="1" fontAlgn="base" hangingPunct="1">
              <a:spcBef>
                <a:spcPct val="0"/>
              </a:spcBef>
              <a:spcAft>
                <a:spcPct val="0"/>
              </a:spcAft>
            </a:pPr>
            <a:r>
              <a:rPr lang="en-US" altLang="en-US" sz="1400">
                <a:solidFill>
                  <a:srgbClr val="FFFFFF"/>
                </a:solidFill>
                <a:latin typeface="Times New Roman" pitchFamily="18" charset="0"/>
              </a:rPr>
              <a:t>the story is when the main </a:t>
            </a:r>
          </a:p>
          <a:p>
            <a:pPr algn="ctr" eaLnBrk="1" fontAlgn="base" hangingPunct="1">
              <a:spcBef>
                <a:spcPct val="0"/>
              </a:spcBef>
              <a:spcAft>
                <a:spcPct val="0"/>
              </a:spcAft>
            </a:pPr>
            <a:r>
              <a:rPr lang="en-US" altLang="en-US" sz="1400">
                <a:solidFill>
                  <a:srgbClr val="FFFFFF"/>
                </a:solidFill>
                <a:latin typeface="Times New Roman" pitchFamily="18" charset="0"/>
              </a:rPr>
              <a:t>character makes a choice. This </a:t>
            </a:r>
          </a:p>
          <a:p>
            <a:pPr algn="ctr" eaLnBrk="1" fontAlgn="base" hangingPunct="1">
              <a:spcBef>
                <a:spcPct val="0"/>
              </a:spcBef>
              <a:spcAft>
                <a:spcPct val="0"/>
              </a:spcAft>
            </a:pPr>
            <a:r>
              <a:rPr lang="en-US" altLang="en-US" sz="1400">
                <a:solidFill>
                  <a:srgbClr val="FFFFFF"/>
                </a:solidFill>
                <a:latin typeface="Times New Roman" pitchFamily="18" charset="0"/>
              </a:rPr>
              <a:t>choice determines if the ending </a:t>
            </a:r>
          </a:p>
          <a:p>
            <a:pPr algn="ctr" eaLnBrk="1" fontAlgn="base" hangingPunct="1">
              <a:spcBef>
                <a:spcPct val="0"/>
              </a:spcBef>
              <a:spcAft>
                <a:spcPct val="0"/>
              </a:spcAft>
            </a:pPr>
            <a:r>
              <a:rPr lang="en-US" altLang="en-US" sz="1400">
                <a:solidFill>
                  <a:srgbClr val="FFFFFF"/>
                </a:solidFill>
                <a:latin typeface="Times New Roman" pitchFamily="18" charset="0"/>
              </a:rPr>
              <a:t>will be happy or sad.</a:t>
            </a:r>
          </a:p>
        </p:txBody>
      </p:sp>
      <p:sp>
        <p:nvSpPr>
          <p:cNvPr id="233485" name="Rectangle 13"/>
          <p:cNvSpPr>
            <a:spLocks noChangeArrowheads="1"/>
          </p:cNvSpPr>
          <p:nvPr/>
        </p:nvSpPr>
        <p:spPr bwMode="auto">
          <a:xfrm>
            <a:off x="4724400" y="2667000"/>
            <a:ext cx="3352800" cy="12192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400">
                <a:solidFill>
                  <a:srgbClr val="FFFFFF"/>
                </a:solidFill>
                <a:latin typeface="Times New Roman" pitchFamily="18" charset="0"/>
              </a:rPr>
              <a:t>The falling action is the event/s </a:t>
            </a:r>
          </a:p>
          <a:p>
            <a:pPr algn="ctr" eaLnBrk="1" fontAlgn="base" hangingPunct="1">
              <a:spcBef>
                <a:spcPct val="0"/>
              </a:spcBef>
              <a:spcAft>
                <a:spcPct val="0"/>
              </a:spcAft>
            </a:pPr>
            <a:r>
              <a:rPr lang="en-US" altLang="en-US" sz="1400">
                <a:solidFill>
                  <a:srgbClr val="FFFFFF"/>
                </a:solidFill>
                <a:latin typeface="Times New Roman" pitchFamily="18" charset="0"/>
              </a:rPr>
              <a:t>that are a result of the choice </a:t>
            </a:r>
          </a:p>
          <a:p>
            <a:pPr algn="ctr" eaLnBrk="1" fontAlgn="base" hangingPunct="1">
              <a:spcBef>
                <a:spcPct val="0"/>
              </a:spcBef>
              <a:spcAft>
                <a:spcPct val="0"/>
              </a:spcAft>
            </a:pPr>
            <a:r>
              <a:rPr lang="en-US" altLang="en-US" sz="1400">
                <a:solidFill>
                  <a:srgbClr val="FFFFFF"/>
                </a:solidFill>
                <a:latin typeface="Times New Roman" pitchFamily="18" charset="0"/>
              </a:rPr>
              <a:t>made at the turning point. </a:t>
            </a:r>
          </a:p>
          <a:p>
            <a:pPr algn="ctr" eaLnBrk="1" fontAlgn="base" hangingPunct="1">
              <a:spcBef>
                <a:spcPct val="0"/>
              </a:spcBef>
              <a:spcAft>
                <a:spcPct val="0"/>
              </a:spcAft>
            </a:pPr>
            <a:r>
              <a:rPr lang="en-US" altLang="en-US" sz="1400">
                <a:solidFill>
                  <a:srgbClr val="FFFFFF"/>
                </a:solidFill>
                <a:latin typeface="Times New Roman" pitchFamily="18" charset="0"/>
              </a:rPr>
              <a:t>The character falls deeper </a:t>
            </a:r>
          </a:p>
          <a:p>
            <a:pPr algn="ctr" eaLnBrk="1" fontAlgn="base" hangingPunct="1">
              <a:spcBef>
                <a:spcPct val="0"/>
              </a:spcBef>
              <a:spcAft>
                <a:spcPct val="0"/>
              </a:spcAft>
            </a:pPr>
            <a:r>
              <a:rPr lang="en-US" altLang="en-US" sz="1400">
                <a:solidFill>
                  <a:srgbClr val="FFFFFF"/>
                </a:solidFill>
                <a:latin typeface="Times New Roman" pitchFamily="18" charset="0"/>
              </a:rPr>
              <a:t>into tragedy.</a:t>
            </a:r>
          </a:p>
        </p:txBody>
      </p:sp>
      <p:sp>
        <p:nvSpPr>
          <p:cNvPr id="233486" name="Rectangle 14"/>
          <p:cNvSpPr>
            <a:spLocks noChangeArrowheads="1"/>
          </p:cNvSpPr>
          <p:nvPr/>
        </p:nvSpPr>
        <p:spPr bwMode="auto">
          <a:xfrm>
            <a:off x="4648200" y="5105400"/>
            <a:ext cx="3429000" cy="1219200"/>
          </a:xfrm>
          <a:prstGeom prst="rect">
            <a:avLst/>
          </a:prstGeom>
          <a:solidFill>
            <a:srgbClr val="681912"/>
          </a:solidFill>
          <a:ln w="9525">
            <a:solidFill>
              <a:schemeClr val="tx1"/>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r>
              <a:rPr lang="en-US" altLang="en-US" sz="1400">
                <a:solidFill>
                  <a:srgbClr val="FFFFFF"/>
                </a:solidFill>
                <a:latin typeface="Times New Roman" pitchFamily="18" charset="0"/>
              </a:rPr>
              <a:t>The climax, or when the reader knows  </a:t>
            </a:r>
          </a:p>
          <a:p>
            <a:pPr algn="ctr" eaLnBrk="1" fontAlgn="base" hangingPunct="1">
              <a:spcBef>
                <a:spcPct val="0"/>
              </a:spcBef>
              <a:spcAft>
                <a:spcPct val="0"/>
              </a:spcAft>
            </a:pPr>
            <a:r>
              <a:rPr lang="en-US" altLang="en-US" sz="1400">
                <a:solidFill>
                  <a:srgbClr val="FFFFFF"/>
                </a:solidFill>
                <a:latin typeface="Times New Roman" pitchFamily="18" charset="0"/>
              </a:rPr>
              <a:t>who wins the conflict, is at the end of </a:t>
            </a:r>
          </a:p>
          <a:p>
            <a:pPr algn="ctr" eaLnBrk="1" fontAlgn="base" hangingPunct="1">
              <a:spcBef>
                <a:spcPct val="0"/>
              </a:spcBef>
              <a:spcAft>
                <a:spcPct val="0"/>
              </a:spcAft>
            </a:pPr>
            <a:r>
              <a:rPr lang="en-US" altLang="en-US" sz="1400">
                <a:solidFill>
                  <a:srgbClr val="FFFFFF"/>
                </a:solidFill>
                <a:latin typeface="Times New Roman" pitchFamily="18" charset="0"/>
              </a:rPr>
              <a:t>the story. Usually the main characters </a:t>
            </a:r>
          </a:p>
          <a:p>
            <a:pPr algn="ctr" eaLnBrk="1" fontAlgn="base" hangingPunct="1">
              <a:spcBef>
                <a:spcPct val="0"/>
              </a:spcBef>
              <a:spcAft>
                <a:spcPct val="0"/>
              </a:spcAft>
            </a:pPr>
            <a:r>
              <a:rPr lang="en-US" altLang="en-US" sz="1400">
                <a:solidFill>
                  <a:srgbClr val="FFFFFF"/>
                </a:solidFill>
                <a:latin typeface="Times New Roman" pitchFamily="18" charset="0"/>
              </a:rPr>
              <a:t>die. Resolution occurs and the </a:t>
            </a:r>
          </a:p>
          <a:p>
            <a:pPr algn="ctr" eaLnBrk="1" fontAlgn="base" hangingPunct="1">
              <a:spcBef>
                <a:spcPct val="0"/>
              </a:spcBef>
              <a:spcAft>
                <a:spcPct val="0"/>
              </a:spcAft>
            </a:pPr>
            <a:r>
              <a:rPr lang="en-US" altLang="en-US" sz="1400">
                <a:solidFill>
                  <a:srgbClr val="FFFFFF"/>
                </a:solidFill>
                <a:latin typeface="Times New Roman" pitchFamily="18" charset="0"/>
              </a:rPr>
              <a:t>unfinished parts of the play are resolved.</a:t>
            </a:r>
          </a:p>
        </p:txBody>
      </p:sp>
      <p:sp>
        <p:nvSpPr>
          <p:cNvPr id="233487" name="Line 15"/>
          <p:cNvSpPr>
            <a:spLocks noChangeShapeType="1"/>
          </p:cNvSpPr>
          <p:nvPr/>
        </p:nvSpPr>
        <p:spPr bwMode="auto">
          <a:xfrm flipV="1">
            <a:off x="3581400" y="2286000"/>
            <a:ext cx="228600" cy="3048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233488" name="Line 16"/>
          <p:cNvSpPr>
            <a:spLocks noChangeShapeType="1"/>
          </p:cNvSpPr>
          <p:nvPr/>
        </p:nvSpPr>
        <p:spPr bwMode="auto">
          <a:xfrm>
            <a:off x="5334000" y="2362200"/>
            <a:ext cx="228600" cy="3048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233489" name="Line 17"/>
          <p:cNvSpPr>
            <a:spLocks noChangeShapeType="1"/>
          </p:cNvSpPr>
          <p:nvPr/>
        </p:nvSpPr>
        <p:spPr bwMode="auto">
          <a:xfrm>
            <a:off x="6477000" y="3962400"/>
            <a:ext cx="838200" cy="11430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
        <p:nvSpPr>
          <p:cNvPr id="233491" name="Text Box 19"/>
          <p:cNvSpPr txBox="1">
            <a:spLocks noChangeArrowheads="1"/>
          </p:cNvSpPr>
          <p:nvPr/>
        </p:nvSpPr>
        <p:spPr bwMode="auto">
          <a:xfrm>
            <a:off x="0" y="228600"/>
            <a:ext cx="9144000" cy="45720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2000">
                <a:solidFill>
                  <a:srgbClr val="681912"/>
                </a:solidFill>
                <a:effectLst>
                  <a:outerShdw blurRad="38100" dist="38100" dir="2700000" algn="tl">
                    <a:srgbClr val="DDDDDD"/>
                  </a:outerShdw>
                </a:effectLst>
                <a:latin typeface="Copperplate Gothic Bold" pitchFamily="-109" charset="0"/>
              </a:rPr>
              <a:t> </a:t>
            </a:r>
            <a:r>
              <a:rPr lang="en-US" sz="2400" b="1">
                <a:solidFill>
                  <a:srgbClr val="681912"/>
                </a:solidFill>
                <a:effectLst>
                  <a:outerShdw blurRad="38100" dist="38100" dir="2700000" algn="tl">
                    <a:srgbClr val="DDDDDD"/>
                  </a:outerShdw>
                </a:effectLst>
              </a:rPr>
              <a:t>How Shakespeare Designed His Plays</a:t>
            </a:r>
          </a:p>
        </p:txBody>
      </p:sp>
      <p:sp>
        <p:nvSpPr>
          <p:cNvPr id="233493" name="Line 21"/>
          <p:cNvSpPr>
            <a:spLocks noChangeShapeType="1"/>
          </p:cNvSpPr>
          <p:nvPr/>
        </p:nvSpPr>
        <p:spPr bwMode="auto">
          <a:xfrm flipV="1">
            <a:off x="1676400" y="3886200"/>
            <a:ext cx="838200" cy="1143000"/>
          </a:xfrm>
          <a:prstGeom prst="line">
            <a:avLst/>
          </a:prstGeom>
          <a:noFill/>
          <a:ln w="25400">
            <a:solidFill>
              <a:srgbClr val="BC8F3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ea typeface="ＭＳ Ｐゴシック" pitchFamily="-109" charset="-128"/>
            </a:endParaRPr>
          </a:p>
        </p:txBody>
      </p:sp>
    </p:spTree>
    <p:extLst>
      <p:ext uri="{BB962C8B-B14F-4D97-AF65-F5344CB8AC3E}">
        <p14:creationId xmlns:p14="http://schemas.microsoft.com/office/powerpoint/2010/main" val="16097816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479"/>
                                        </p:tgtEl>
                                        <p:attrNameLst>
                                          <p:attrName>style.visibility</p:attrName>
                                        </p:attrNameLst>
                                      </p:cBhvr>
                                      <p:to>
                                        <p:strVal val="visible"/>
                                      </p:to>
                                    </p:set>
                                    <p:animEffect transition="in" filter="fade">
                                      <p:cBhvr>
                                        <p:cTn id="7" dur="2000"/>
                                        <p:tgtEl>
                                          <p:spTgt spid="233479"/>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33493"/>
                                        </p:tgtEl>
                                        <p:attrNameLst>
                                          <p:attrName>style.visibility</p:attrName>
                                        </p:attrNameLst>
                                      </p:cBhvr>
                                      <p:to>
                                        <p:strVal val="visible"/>
                                      </p:to>
                                    </p:set>
                                    <p:animEffect transition="in" filter="fade">
                                      <p:cBhvr>
                                        <p:cTn id="11" dur="2000"/>
                                        <p:tgtEl>
                                          <p:spTgt spid="23349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33483"/>
                                        </p:tgtEl>
                                        <p:attrNameLst>
                                          <p:attrName>style.visibility</p:attrName>
                                        </p:attrNameLst>
                                      </p:cBhvr>
                                      <p:to>
                                        <p:strVal val="visible"/>
                                      </p:to>
                                    </p:set>
                                    <p:animEffect transition="in" filter="fade">
                                      <p:cBhvr>
                                        <p:cTn id="15" dur="2000"/>
                                        <p:tgtEl>
                                          <p:spTgt spid="233483"/>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33487"/>
                                        </p:tgtEl>
                                        <p:attrNameLst>
                                          <p:attrName>style.visibility</p:attrName>
                                        </p:attrNameLst>
                                      </p:cBhvr>
                                      <p:to>
                                        <p:strVal val="visible"/>
                                      </p:to>
                                    </p:set>
                                    <p:animEffect transition="in" filter="fade">
                                      <p:cBhvr>
                                        <p:cTn id="19" dur="2000"/>
                                        <p:tgtEl>
                                          <p:spTgt spid="233487"/>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33484"/>
                                        </p:tgtEl>
                                        <p:attrNameLst>
                                          <p:attrName>style.visibility</p:attrName>
                                        </p:attrNameLst>
                                      </p:cBhvr>
                                      <p:to>
                                        <p:strVal val="visible"/>
                                      </p:to>
                                    </p:set>
                                    <p:animEffect transition="in" filter="fade">
                                      <p:cBhvr>
                                        <p:cTn id="23" dur="2000"/>
                                        <p:tgtEl>
                                          <p:spTgt spid="233484"/>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33488"/>
                                        </p:tgtEl>
                                        <p:attrNameLst>
                                          <p:attrName>style.visibility</p:attrName>
                                        </p:attrNameLst>
                                      </p:cBhvr>
                                      <p:to>
                                        <p:strVal val="visible"/>
                                      </p:to>
                                    </p:set>
                                    <p:animEffect transition="in" filter="fade">
                                      <p:cBhvr>
                                        <p:cTn id="27" dur="2000"/>
                                        <p:tgtEl>
                                          <p:spTgt spid="233488"/>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33485"/>
                                        </p:tgtEl>
                                        <p:attrNameLst>
                                          <p:attrName>style.visibility</p:attrName>
                                        </p:attrNameLst>
                                      </p:cBhvr>
                                      <p:to>
                                        <p:strVal val="visible"/>
                                      </p:to>
                                    </p:set>
                                    <p:animEffect transition="in" filter="fade">
                                      <p:cBhvr>
                                        <p:cTn id="31" dur="2000"/>
                                        <p:tgtEl>
                                          <p:spTgt spid="233485"/>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233489"/>
                                        </p:tgtEl>
                                        <p:attrNameLst>
                                          <p:attrName>style.visibility</p:attrName>
                                        </p:attrNameLst>
                                      </p:cBhvr>
                                      <p:to>
                                        <p:strVal val="visible"/>
                                      </p:to>
                                    </p:set>
                                    <p:animEffect transition="in" filter="fade">
                                      <p:cBhvr>
                                        <p:cTn id="35" dur="2000"/>
                                        <p:tgtEl>
                                          <p:spTgt spid="233489"/>
                                        </p:tgtEl>
                                      </p:cBhvr>
                                    </p:animEffect>
                                  </p:childTnLst>
                                </p:cTn>
                              </p:par>
                            </p:childTnLst>
                          </p:cTn>
                        </p:par>
                        <p:par>
                          <p:cTn id="36" fill="hold" nodeType="afterGroup">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233486"/>
                                        </p:tgtEl>
                                        <p:attrNameLst>
                                          <p:attrName>style.visibility</p:attrName>
                                        </p:attrNameLst>
                                      </p:cBhvr>
                                      <p:to>
                                        <p:strVal val="visible"/>
                                      </p:to>
                                    </p:set>
                                    <p:animEffect transition="in" filter="fade">
                                      <p:cBhvr>
                                        <p:cTn id="39" dur="2000"/>
                                        <p:tgtEl>
                                          <p:spTgt spid="233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9" grpId="0" animBg="1"/>
      <p:bldP spid="233483" grpId="0" animBg="1"/>
      <p:bldP spid="233484" grpId="0" animBg="1"/>
      <p:bldP spid="233485" grpId="0" animBg="1"/>
      <p:bldP spid="233486" grpId="0" animBg="1"/>
      <p:bldP spid="233487" grpId="0" animBg="1"/>
      <p:bldP spid="233488" grpId="0" animBg="1"/>
      <p:bldP spid="233489" grpId="0" animBg="1"/>
      <p:bldP spid="2334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4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1" name="Text Box 3"/>
          <p:cNvSpPr txBox="1">
            <a:spLocks noChangeArrowheads="1"/>
          </p:cNvSpPr>
          <p:nvPr/>
        </p:nvSpPr>
        <p:spPr bwMode="auto">
          <a:xfrm>
            <a:off x="381000" y="1828800"/>
            <a:ext cx="8229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000">
                <a:solidFill>
                  <a:srgbClr val="000000"/>
                </a:solidFill>
                <a:latin typeface="Times New Roman" pitchFamily="18" charset="0"/>
              </a:rPr>
              <a:t>1. Foreshadowing hints about what is</a:t>
            </a:r>
          </a:p>
          <a:p>
            <a:pPr eaLnBrk="1" fontAlgn="base" hangingPunct="1">
              <a:spcBef>
                <a:spcPct val="0"/>
              </a:spcBef>
              <a:spcAft>
                <a:spcPct val="0"/>
              </a:spcAft>
            </a:pPr>
            <a:r>
              <a:rPr lang="en-US" altLang="en-US" sz="2000">
                <a:solidFill>
                  <a:srgbClr val="000000"/>
                </a:solidFill>
                <a:latin typeface="Times New Roman" pitchFamily="18" charset="0"/>
              </a:rPr>
              <a:t>     a) watched          	b) about to be read     	c) about to happen</a:t>
            </a:r>
          </a:p>
          <a:p>
            <a:pPr eaLnBrk="1" fontAlgn="base" hangingPunct="1">
              <a:spcBef>
                <a:spcPct val="0"/>
              </a:spcBef>
              <a:spcAft>
                <a:spcPct val="0"/>
              </a:spcAft>
            </a:pPr>
            <a:r>
              <a:rPr lang="en-US" altLang="en-US" sz="2000">
                <a:solidFill>
                  <a:srgbClr val="FF0000"/>
                </a:solidFill>
                <a:latin typeface="Times New Roman" pitchFamily="18" charset="0"/>
              </a:rPr>
              <a:t>     					            		c) about to happen</a:t>
            </a:r>
            <a:endParaRPr lang="en-US" altLang="en-US" sz="2000">
              <a:solidFill>
                <a:srgbClr val="000000"/>
              </a:solidFill>
              <a:latin typeface="Times New Roman" pitchFamily="18" charset="0"/>
            </a:endParaRPr>
          </a:p>
          <a:p>
            <a:pPr eaLnBrk="1" fontAlgn="base" hangingPunct="1">
              <a:spcBef>
                <a:spcPct val="0"/>
              </a:spcBef>
              <a:spcAft>
                <a:spcPct val="0"/>
              </a:spcAft>
            </a:pPr>
            <a:r>
              <a:rPr lang="en-US" altLang="en-US" sz="2000">
                <a:solidFill>
                  <a:srgbClr val="000000"/>
                </a:solidFill>
                <a:latin typeface="Times New Roman" pitchFamily="18" charset="0"/>
              </a:rPr>
              <a:t>                    	</a:t>
            </a:r>
          </a:p>
          <a:p>
            <a:pPr eaLnBrk="1" fontAlgn="base" hangingPunct="1">
              <a:spcBef>
                <a:spcPct val="0"/>
              </a:spcBef>
              <a:spcAft>
                <a:spcPct val="0"/>
              </a:spcAft>
            </a:pPr>
            <a:r>
              <a:rPr lang="en-US" altLang="en-US" sz="2000">
                <a:solidFill>
                  <a:srgbClr val="000000"/>
                </a:solidFill>
                <a:latin typeface="Times New Roman" pitchFamily="18" charset="0"/>
              </a:rPr>
              <a:t>2. Shakespeare’s plays can usually be divided into _____ parts</a:t>
            </a:r>
          </a:p>
          <a:p>
            <a:pPr eaLnBrk="1" fontAlgn="base" hangingPunct="1">
              <a:spcBef>
                <a:spcPct val="0"/>
              </a:spcBef>
              <a:spcAft>
                <a:spcPct val="0"/>
              </a:spcAft>
            </a:pPr>
            <a:r>
              <a:rPr lang="en-US" altLang="en-US" sz="2000">
                <a:solidFill>
                  <a:srgbClr val="000000"/>
                </a:solidFill>
                <a:latin typeface="Times New Roman" pitchFamily="18" charset="0"/>
              </a:rPr>
              <a:t>     a) 5	                         	b) 4                     		c) 3</a:t>
            </a:r>
          </a:p>
          <a:p>
            <a:pPr eaLnBrk="1" fontAlgn="base" hangingPunct="1">
              <a:spcBef>
                <a:spcPct val="0"/>
              </a:spcBef>
              <a:spcAft>
                <a:spcPct val="0"/>
              </a:spcAft>
            </a:pPr>
            <a:r>
              <a:rPr lang="en-US" altLang="en-US" sz="2000">
                <a:solidFill>
                  <a:srgbClr val="FF0000"/>
                </a:solidFill>
                <a:latin typeface="Times New Roman" pitchFamily="18" charset="0"/>
              </a:rPr>
              <a:t>     a) 5</a:t>
            </a:r>
            <a:r>
              <a:rPr lang="en-US" altLang="en-US" sz="2000">
                <a:solidFill>
                  <a:srgbClr val="000000"/>
                </a:solidFill>
                <a:latin typeface="Times New Roman" pitchFamily="18" charset="0"/>
              </a:rPr>
              <a:t>	         </a:t>
            </a:r>
            <a:endParaRPr lang="en-US" altLang="en-US" sz="2000">
              <a:solidFill>
                <a:srgbClr val="FF3300"/>
              </a:solidFill>
              <a:latin typeface="Times New Roman" pitchFamily="18" charset="0"/>
            </a:endParaRPr>
          </a:p>
          <a:p>
            <a:pPr eaLnBrk="1" fontAlgn="base" hangingPunct="1">
              <a:spcBef>
                <a:spcPct val="0"/>
              </a:spcBef>
              <a:spcAft>
                <a:spcPct val="0"/>
              </a:spcAft>
            </a:pPr>
            <a:endParaRPr lang="en-US" altLang="en-US" sz="2000">
              <a:solidFill>
                <a:srgbClr val="000000"/>
              </a:solidFill>
              <a:latin typeface="Times New Roman" pitchFamily="18" charset="0"/>
            </a:endParaRPr>
          </a:p>
          <a:p>
            <a:pPr eaLnBrk="1" fontAlgn="base" hangingPunct="1">
              <a:spcBef>
                <a:spcPct val="0"/>
              </a:spcBef>
              <a:spcAft>
                <a:spcPct val="0"/>
              </a:spcAft>
            </a:pPr>
            <a:r>
              <a:rPr lang="en-US" altLang="en-US" sz="2000">
                <a:solidFill>
                  <a:srgbClr val="000000"/>
                </a:solidFill>
                <a:latin typeface="Times New Roman" pitchFamily="18" charset="0"/>
              </a:rPr>
              <a:t>3. The resolution occurs when the unfinished parts of the play are </a:t>
            </a:r>
          </a:p>
          <a:p>
            <a:pPr eaLnBrk="1" fontAlgn="base" hangingPunct="1">
              <a:spcBef>
                <a:spcPct val="0"/>
              </a:spcBef>
              <a:spcAft>
                <a:spcPct val="0"/>
              </a:spcAft>
            </a:pPr>
            <a:r>
              <a:rPr lang="en-US" altLang="en-US" sz="2000">
                <a:solidFill>
                  <a:srgbClr val="000000"/>
                </a:solidFill>
                <a:latin typeface="Times New Roman" pitchFamily="18" charset="0"/>
              </a:rPr>
              <a:t>    a) started     	          	b) resolved   	     	c) nurtured</a:t>
            </a:r>
          </a:p>
          <a:p>
            <a:pPr eaLnBrk="1" fontAlgn="base" hangingPunct="1">
              <a:spcBef>
                <a:spcPct val="0"/>
              </a:spcBef>
              <a:spcAft>
                <a:spcPct val="0"/>
              </a:spcAft>
            </a:pPr>
            <a:r>
              <a:rPr lang="en-US" altLang="en-US" sz="2000">
                <a:solidFill>
                  <a:srgbClr val="000000"/>
                </a:solidFill>
                <a:latin typeface="Times New Roman" pitchFamily="18" charset="0"/>
              </a:rPr>
              <a:t>			          	</a:t>
            </a:r>
            <a:r>
              <a:rPr lang="en-US" altLang="en-US" sz="2000">
                <a:solidFill>
                  <a:srgbClr val="FF0000"/>
                </a:solidFill>
                <a:latin typeface="Times New Roman" pitchFamily="18" charset="0"/>
              </a:rPr>
              <a:t>b) resolved</a:t>
            </a:r>
          </a:p>
        </p:txBody>
      </p:sp>
      <p:sp>
        <p:nvSpPr>
          <p:cNvPr id="258056" name="Rectangle 8"/>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3200" b="1">
                <a:solidFill>
                  <a:srgbClr val="681912"/>
                </a:solidFill>
                <a:effectLst>
                  <a:outerShdw blurRad="38100" dist="38100" dir="2700000" algn="tl">
                    <a:srgbClr val="C0C0C0"/>
                  </a:outerShdw>
                </a:effectLst>
                <a:latin typeface="Copperplate Gothic Bold" pitchFamily="-109" charset="0"/>
                <a:ea typeface="ＭＳ Ｐゴシック" pitchFamily="-109" charset="-128"/>
              </a:rPr>
              <a:t>Comprehension Check</a:t>
            </a:r>
            <a:endParaRPr lang="en-US" sz="3200" b="1">
              <a:solidFill>
                <a:srgbClr val="681912"/>
              </a:solidFill>
              <a:latin typeface="Copperplate Gothic Bold" pitchFamily="-109" charset="0"/>
              <a:ea typeface="ＭＳ Ｐゴシック" pitchFamily="-109" charset="-128"/>
            </a:endParaRPr>
          </a:p>
        </p:txBody>
      </p:sp>
      <p:sp>
        <p:nvSpPr>
          <p:cNvPr id="258057" name="Rectangle 9"/>
          <p:cNvSpPr>
            <a:spLocks noChangeArrowheads="1"/>
          </p:cNvSpPr>
          <p:nvPr/>
        </p:nvSpPr>
        <p:spPr bwMode="auto">
          <a:xfrm>
            <a:off x="0" y="838200"/>
            <a:ext cx="9144000" cy="519113"/>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2800" b="1">
                <a:solidFill>
                  <a:srgbClr val="681912"/>
                </a:solidFill>
                <a:effectLst>
                  <a:outerShdw blurRad="38100" dist="38100" dir="2700000" algn="tl">
                    <a:srgbClr val="DDDDDD"/>
                  </a:outerShdw>
                </a:effectLst>
                <a:latin typeface="Times New Roman" pitchFamily="-109" charset="0"/>
              </a:rPr>
              <a:t>Directions: select the best answer to each question</a:t>
            </a:r>
          </a:p>
        </p:txBody>
      </p:sp>
    </p:spTree>
    <p:extLst>
      <p:ext uri="{BB962C8B-B14F-4D97-AF65-F5344CB8AC3E}">
        <p14:creationId xmlns:p14="http://schemas.microsoft.com/office/powerpoint/2010/main" val="8744228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8051">
                                            <p:txEl>
                                              <p:pRg st="2" end="2"/>
                                            </p:txEl>
                                          </p:spTgt>
                                        </p:tgtEl>
                                        <p:attrNameLst>
                                          <p:attrName>style.visibility</p:attrName>
                                        </p:attrNameLst>
                                      </p:cBhvr>
                                      <p:to>
                                        <p:strVal val="visible"/>
                                      </p:to>
                                    </p:set>
                                    <p:anim calcmode="lin" valueType="num">
                                      <p:cBhvr additive="base">
                                        <p:cTn id="7" dur="1000" fill="hold"/>
                                        <p:tgtEl>
                                          <p:spTgt spid="258051">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8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8051">
                                            <p:txEl>
                                              <p:pRg st="6" end="6"/>
                                            </p:txEl>
                                          </p:spTgt>
                                        </p:tgtEl>
                                        <p:attrNameLst>
                                          <p:attrName>style.visibility</p:attrName>
                                        </p:attrNameLst>
                                      </p:cBhvr>
                                      <p:to>
                                        <p:strVal val="visible"/>
                                      </p:to>
                                    </p:set>
                                    <p:anim calcmode="lin" valueType="num">
                                      <p:cBhvr additive="base">
                                        <p:cTn id="13" dur="1000" fill="hold"/>
                                        <p:tgtEl>
                                          <p:spTgt spid="258051">
                                            <p:txEl>
                                              <p:pRg st="6" end="6"/>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80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58051">
                                            <p:txEl>
                                              <p:pRg st="10" end="10"/>
                                            </p:txEl>
                                          </p:spTgt>
                                        </p:tgtEl>
                                        <p:attrNameLst>
                                          <p:attrName>style.visibility</p:attrName>
                                        </p:attrNameLst>
                                      </p:cBhvr>
                                      <p:to>
                                        <p:strVal val="visible"/>
                                      </p:to>
                                    </p:set>
                                    <p:anim calcmode="lin" valueType="num">
                                      <p:cBhvr additive="base">
                                        <p:cTn id="19" dur="1000" fill="hold"/>
                                        <p:tgtEl>
                                          <p:spTgt spid="258051">
                                            <p:txEl>
                                              <p:pRg st="10" end="1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80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4" descr="32205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95400"/>
            <a:ext cx="7143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Text Box 5"/>
          <p:cNvSpPr txBox="1">
            <a:spLocks noChangeArrowheads="1"/>
          </p:cNvSpPr>
          <p:nvPr/>
        </p:nvSpPr>
        <p:spPr bwMode="auto">
          <a:xfrm>
            <a:off x="1905000" y="2743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r>
              <a:rPr lang="en-US" altLang="en-US" sz="2400">
                <a:solidFill>
                  <a:srgbClr val="681912"/>
                </a:solidFill>
                <a:latin typeface="Times New Roman" pitchFamily="18" charset="0"/>
              </a:rPr>
              <a:t>1. Identify the characters in the story</a:t>
            </a:r>
          </a:p>
        </p:txBody>
      </p:sp>
      <p:sp>
        <p:nvSpPr>
          <p:cNvPr id="41989" name="Text Box 6"/>
          <p:cNvSpPr txBox="1">
            <a:spLocks noChangeArrowheads="1"/>
          </p:cNvSpPr>
          <p:nvPr/>
        </p:nvSpPr>
        <p:spPr bwMode="auto">
          <a:xfrm>
            <a:off x="0" y="6583363"/>
            <a:ext cx="2886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200">
                <a:solidFill>
                  <a:srgbClr val="681912"/>
                </a:solidFill>
              </a:rPr>
              <a:t>Bloom’s: knowledge, comprehension</a:t>
            </a:r>
          </a:p>
        </p:txBody>
      </p:sp>
      <p:sp>
        <p:nvSpPr>
          <p:cNvPr id="171015" name="Text Box 7"/>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Objectives</a:t>
            </a:r>
          </a:p>
        </p:txBody>
      </p:sp>
    </p:spTree>
    <p:extLst>
      <p:ext uri="{BB962C8B-B14F-4D97-AF65-F5344CB8AC3E}">
        <p14:creationId xmlns:p14="http://schemas.microsoft.com/office/powerpoint/2010/main" val="233417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wedge">
                                      <p:cBhvr>
                                        <p:cTn id="7" dur="1000"/>
                                        <p:tgtEl>
                                          <p:spTgt spid="17101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71013"/>
                                        </p:tgtEl>
                                        <p:attrNameLst>
                                          <p:attrName>style.visibility</p:attrName>
                                        </p:attrNameLst>
                                      </p:cBhvr>
                                      <p:to>
                                        <p:strVal val="visible"/>
                                      </p:to>
                                    </p:set>
                                    <p:animEffect transition="in" filter="wedge">
                                      <p:cBhvr>
                                        <p:cTn id="10" dur="1000"/>
                                        <p:tgtEl>
                                          <p:spTgt spid="17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AutoShape 3"/>
          <p:cNvSpPr>
            <a:spLocks noChangeArrowheads="1"/>
          </p:cNvSpPr>
          <p:nvPr/>
        </p:nvSpPr>
        <p:spPr bwMode="auto">
          <a:xfrm>
            <a:off x="762000" y="2286000"/>
            <a:ext cx="3505200" cy="42672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endParaRPr lang="en-US" altLang="en-US" sz="3200">
              <a:solidFill>
                <a:srgbClr val="663300"/>
              </a:solidFill>
              <a:latin typeface="Times New Roman" pitchFamily="18" charset="0"/>
            </a:endParaRPr>
          </a:p>
          <a:p>
            <a:pPr algn="ctr" eaLnBrk="1" fontAlgn="base" hangingPunct="1">
              <a:spcBef>
                <a:spcPct val="0"/>
              </a:spcBef>
              <a:spcAft>
                <a:spcPct val="0"/>
              </a:spcAft>
            </a:pPr>
            <a:endParaRPr lang="en-US" altLang="en-US" sz="2400">
              <a:solidFill>
                <a:srgbClr val="000000"/>
              </a:solidFill>
              <a:latin typeface="Times New Roman" pitchFamily="18" charset="0"/>
            </a:endParaRPr>
          </a:p>
          <a:p>
            <a:pPr algn="ctr" eaLnBrk="1" fontAlgn="base" hangingPunct="1">
              <a:spcBef>
                <a:spcPct val="0"/>
              </a:spcBef>
              <a:spcAft>
                <a:spcPct val="0"/>
              </a:spcAft>
            </a:pPr>
            <a:r>
              <a:rPr lang="en-US" altLang="en-US" sz="2800">
                <a:solidFill>
                  <a:srgbClr val="000000"/>
                </a:solidFill>
                <a:latin typeface="Times New Roman" pitchFamily="18" charset="0"/>
              </a:rPr>
              <a:t>A </a:t>
            </a:r>
            <a:r>
              <a:rPr lang="en-US" altLang="en-US" sz="2800" i="1">
                <a:solidFill>
                  <a:srgbClr val="681912"/>
                </a:solidFill>
                <a:latin typeface="Times New Roman" pitchFamily="18" charset="0"/>
              </a:rPr>
              <a:t>protagonist</a:t>
            </a:r>
            <a:r>
              <a:rPr lang="en-US" altLang="en-US" sz="2800" i="1">
                <a:solidFill>
                  <a:srgbClr val="000000"/>
                </a:solidFill>
                <a:latin typeface="Times New Roman" pitchFamily="18" charset="0"/>
              </a:rPr>
              <a:t> </a:t>
            </a:r>
            <a:r>
              <a:rPr lang="en-US" altLang="en-US" sz="2800">
                <a:solidFill>
                  <a:srgbClr val="000000"/>
                </a:solidFill>
                <a:latin typeface="Times New Roman" pitchFamily="18" charset="0"/>
              </a:rPr>
              <a:t>is </a:t>
            </a:r>
          </a:p>
          <a:p>
            <a:pPr algn="ctr" eaLnBrk="1" fontAlgn="base" hangingPunct="1">
              <a:spcBef>
                <a:spcPct val="0"/>
              </a:spcBef>
              <a:spcAft>
                <a:spcPct val="0"/>
              </a:spcAft>
            </a:pPr>
            <a:r>
              <a:rPr lang="en-US" altLang="en-US" sz="2800">
                <a:solidFill>
                  <a:srgbClr val="000000"/>
                </a:solidFill>
                <a:latin typeface="Times New Roman" pitchFamily="18" charset="0"/>
              </a:rPr>
              <a:t>a main character </a:t>
            </a:r>
          </a:p>
          <a:p>
            <a:pPr algn="ctr" eaLnBrk="1" fontAlgn="base" hangingPunct="1">
              <a:spcBef>
                <a:spcPct val="0"/>
              </a:spcBef>
              <a:spcAft>
                <a:spcPct val="0"/>
              </a:spcAft>
            </a:pPr>
            <a:r>
              <a:rPr lang="en-US" altLang="en-US" sz="2800">
                <a:solidFill>
                  <a:srgbClr val="000000"/>
                </a:solidFill>
                <a:latin typeface="Times New Roman" pitchFamily="18" charset="0"/>
              </a:rPr>
              <a:t>who is a</a:t>
            </a:r>
          </a:p>
          <a:p>
            <a:pPr algn="ctr" eaLnBrk="1" fontAlgn="base" hangingPunct="1">
              <a:spcBef>
                <a:spcPct val="0"/>
              </a:spcBef>
              <a:spcAft>
                <a:spcPct val="0"/>
              </a:spcAft>
            </a:pPr>
            <a:r>
              <a:rPr lang="en-US" altLang="en-US" sz="2800">
                <a:solidFill>
                  <a:srgbClr val="000000"/>
                </a:solidFill>
                <a:latin typeface="Times New Roman" pitchFamily="18" charset="0"/>
              </a:rPr>
              <a:t> “good” person.  </a:t>
            </a:r>
          </a:p>
          <a:p>
            <a:pPr algn="ctr" eaLnBrk="1" fontAlgn="base" hangingPunct="1">
              <a:spcBef>
                <a:spcPct val="0"/>
              </a:spcBef>
              <a:spcAft>
                <a:spcPct val="0"/>
              </a:spcAft>
            </a:pPr>
            <a:endParaRPr lang="en-US" altLang="en-US" sz="2800">
              <a:solidFill>
                <a:srgbClr val="000000"/>
              </a:solidFill>
              <a:latin typeface="Times New Roman" pitchFamily="18" charset="0"/>
            </a:endParaRPr>
          </a:p>
          <a:p>
            <a:pPr algn="ctr" eaLnBrk="1" fontAlgn="base" hangingPunct="1">
              <a:spcBef>
                <a:spcPct val="0"/>
              </a:spcBef>
              <a:spcAft>
                <a:spcPct val="0"/>
              </a:spcAft>
            </a:pPr>
            <a:endParaRPr lang="en-US" altLang="en-US" sz="2800">
              <a:solidFill>
                <a:srgbClr val="663300"/>
              </a:solidFill>
              <a:latin typeface="Times New Roman" pitchFamily="18" charset="0"/>
            </a:endParaRPr>
          </a:p>
          <a:p>
            <a:pPr algn="ctr" eaLnBrk="1" fontAlgn="base" hangingPunct="1">
              <a:spcBef>
                <a:spcPct val="0"/>
              </a:spcBef>
              <a:spcAft>
                <a:spcPct val="0"/>
              </a:spcAft>
            </a:pPr>
            <a:endParaRPr lang="en-US" altLang="en-US" sz="2400" b="0">
              <a:solidFill>
                <a:srgbClr val="663300"/>
              </a:solidFill>
              <a:latin typeface="Times New Roman" pitchFamily="18" charset="0"/>
            </a:endParaRPr>
          </a:p>
        </p:txBody>
      </p:sp>
      <p:sp>
        <p:nvSpPr>
          <p:cNvPr id="43012" name="AutoShape 4"/>
          <p:cNvSpPr>
            <a:spLocks noChangeArrowheads="1"/>
          </p:cNvSpPr>
          <p:nvPr/>
        </p:nvSpPr>
        <p:spPr bwMode="auto">
          <a:xfrm>
            <a:off x="4648200" y="2209800"/>
            <a:ext cx="3505200" cy="4343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endParaRPr lang="en-US" altLang="en-US" sz="3200">
              <a:solidFill>
                <a:srgbClr val="663300"/>
              </a:solidFill>
              <a:latin typeface="Times New Roman" pitchFamily="18" charset="0"/>
            </a:endParaRPr>
          </a:p>
          <a:p>
            <a:pPr algn="ctr" eaLnBrk="1" fontAlgn="base" hangingPunct="1">
              <a:spcBef>
                <a:spcPct val="0"/>
              </a:spcBef>
              <a:spcAft>
                <a:spcPct val="0"/>
              </a:spcAft>
            </a:pPr>
            <a:r>
              <a:rPr lang="en-US" altLang="en-US" sz="2800">
                <a:solidFill>
                  <a:srgbClr val="000000"/>
                </a:solidFill>
                <a:latin typeface="Times New Roman" pitchFamily="18" charset="0"/>
              </a:rPr>
              <a:t>An </a:t>
            </a:r>
            <a:r>
              <a:rPr lang="en-US" altLang="en-US" sz="2800" i="1">
                <a:solidFill>
                  <a:srgbClr val="681912"/>
                </a:solidFill>
                <a:latin typeface="Times New Roman" pitchFamily="18" charset="0"/>
              </a:rPr>
              <a:t>antagonist</a:t>
            </a:r>
            <a:r>
              <a:rPr lang="en-US" altLang="en-US" sz="2800">
                <a:solidFill>
                  <a:srgbClr val="000000"/>
                </a:solidFill>
                <a:latin typeface="Times New Roman" pitchFamily="18" charset="0"/>
              </a:rPr>
              <a:t> is</a:t>
            </a:r>
          </a:p>
          <a:p>
            <a:pPr algn="ctr" eaLnBrk="1" fontAlgn="base" hangingPunct="1">
              <a:spcBef>
                <a:spcPct val="0"/>
              </a:spcBef>
              <a:spcAft>
                <a:spcPct val="0"/>
              </a:spcAft>
            </a:pPr>
            <a:r>
              <a:rPr lang="en-US" altLang="en-US" sz="2800">
                <a:solidFill>
                  <a:srgbClr val="000000"/>
                </a:solidFill>
                <a:latin typeface="Times New Roman" pitchFamily="18" charset="0"/>
              </a:rPr>
              <a:t> a person or thing </a:t>
            </a:r>
          </a:p>
          <a:p>
            <a:pPr algn="ctr" eaLnBrk="1" fontAlgn="base" hangingPunct="1">
              <a:spcBef>
                <a:spcPct val="0"/>
              </a:spcBef>
              <a:spcAft>
                <a:spcPct val="0"/>
              </a:spcAft>
            </a:pPr>
            <a:r>
              <a:rPr lang="en-US" altLang="en-US" sz="2800">
                <a:solidFill>
                  <a:srgbClr val="000000"/>
                </a:solidFill>
                <a:latin typeface="Times New Roman" pitchFamily="18" charset="0"/>
              </a:rPr>
              <a:t>that is against </a:t>
            </a:r>
          </a:p>
          <a:p>
            <a:pPr algn="ctr" eaLnBrk="1" fontAlgn="base" hangingPunct="1">
              <a:spcBef>
                <a:spcPct val="0"/>
              </a:spcBef>
              <a:spcAft>
                <a:spcPct val="0"/>
              </a:spcAft>
            </a:pPr>
            <a:r>
              <a:rPr lang="en-US" altLang="en-US" sz="2800">
                <a:solidFill>
                  <a:srgbClr val="000000"/>
                </a:solidFill>
                <a:latin typeface="Times New Roman" pitchFamily="18" charset="0"/>
              </a:rPr>
              <a:t>the protagonist.</a:t>
            </a:r>
          </a:p>
          <a:p>
            <a:pPr algn="ctr" eaLnBrk="1" fontAlgn="base" hangingPunct="1">
              <a:spcBef>
                <a:spcPct val="0"/>
              </a:spcBef>
              <a:spcAft>
                <a:spcPct val="0"/>
              </a:spcAft>
            </a:pPr>
            <a:endParaRPr lang="en-US" altLang="en-US" sz="2800">
              <a:solidFill>
                <a:srgbClr val="663300"/>
              </a:solidFill>
              <a:latin typeface="Times New Roman" pitchFamily="18" charset="0"/>
            </a:endParaRPr>
          </a:p>
          <a:p>
            <a:pPr algn="ctr" eaLnBrk="1" fontAlgn="base" hangingPunct="1">
              <a:spcBef>
                <a:spcPct val="0"/>
              </a:spcBef>
              <a:spcAft>
                <a:spcPct val="0"/>
              </a:spcAft>
            </a:pPr>
            <a:endParaRPr lang="en-US" altLang="en-US" sz="2800" b="0">
              <a:solidFill>
                <a:srgbClr val="000000"/>
              </a:solidFill>
            </a:endParaRPr>
          </a:p>
        </p:txBody>
      </p:sp>
      <p:sp>
        <p:nvSpPr>
          <p:cNvPr id="43013" name="Text Box 5"/>
          <p:cNvSpPr txBox="1">
            <a:spLocks noChangeArrowheads="1"/>
          </p:cNvSpPr>
          <p:nvPr/>
        </p:nvSpPr>
        <p:spPr bwMode="auto">
          <a:xfrm>
            <a:off x="2209800" y="1295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b="0">
              <a:solidFill>
                <a:srgbClr val="000000"/>
              </a:solidFill>
            </a:endParaRPr>
          </a:p>
        </p:txBody>
      </p:sp>
      <p:sp>
        <p:nvSpPr>
          <p:cNvPr id="43014" name="Text Box 6"/>
          <p:cNvSpPr txBox="1">
            <a:spLocks noChangeArrowheads="1"/>
          </p:cNvSpPr>
          <p:nvPr/>
        </p:nvSpPr>
        <p:spPr bwMode="auto">
          <a:xfrm>
            <a:off x="1447800" y="2333625"/>
            <a:ext cx="2030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800">
                <a:solidFill>
                  <a:srgbClr val="000000"/>
                </a:solidFill>
                <a:latin typeface="Times New Roman" pitchFamily="18" charset="0"/>
              </a:rPr>
              <a:t> </a:t>
            </a:r>
            <a:r>
              <a:rPr lang="en-US" altLang="en-US" sz="2800">
                <a:solidFill>
                  <a:srgbClr val="681912"/>
                </a:solidFill>
                <a:latin typeface="Times New Roman" pitchFamily="18" charset="0"/>
              </a:rPr>
              <a:t>Protagonist</a:t>
            </a:r>
          </a:p>
        </p:txBody>
      </p:sp>
      <p:sp>
        <p:nvSpPr>
          <p:cNvPr id="43015" name="Text Box 7"/>
          <p:cNvSpPr txBox="1">
            <a:spLocks noChangeArrowheads="1"/>
          </p:cNvSpPr>
          <p:nvPr/>
        </p:nvSpPr>
        <p:spPr bwMode="auto">
          <a:xfrm>
            <a:off x="5410200" y="2257425"/>
            <a:ext cx="1844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2800">
                <a:solidFill>
                  <a:srgbClr val="681912"/>
                </a:solidFill>
                <a:latin typeface="Times New Roman" pitchFamily="18" charset="0"/>
              </a:rPr>
              <a:t>Antagonist</a:t>
            </a:r>
          </a:p>
        </p:txBody>
      </p:sp>
      <p:sp>
        <p:nvSpPr>
          <p:cNvPr id="43016" name="AutoShape 8"/>
          <p:cNvSpPr>
            <a:spLocks noChangeArrowheads="1"/>
          </p:cNvSpPr>
          <p:nvPr/>
        </p:nvSpPr>
        <p:spPr bwMode="auto">
          <a:xfrm>
            <a:off x="685800" y="1066800"/>
            <a:ext cx="7543800" cy="9906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0"/>
              </a:spcBef>
              <a:spcAft>
                <a:spcPct val="0"/>
              </a:spcAft>
            </a:pPr>
            <a:endParaRPr lang="en-US" altLang="en-US" b="0">
              <a:solidFill>
                <a:srgbClr val="000000"/>
              </a:solidFill>
            </a:endParaRPr>
          </a:p>
        </p:txBody>
      </p:sp>
      <p:sp>
        <p:nvSpPr>
          <p:cNvPr id="43017" name="Text Box 9"/>
          <p:cNvSpPr txBox="1">
            <a:spLocks noChangeArrowheads="1"/>
          </p:cNvSpPr>
          <p:nvPr/>
        </p:nvSpPr>
        <p:spPr bwMode="auto">
          <a:xfrm>
            <a:off x="685800" y="1143000"/>
            <a:ext cx="7543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700">
                <a:solidFill>
                  <a:srgbClr val="000000"/>
                </a:solidFill>
              </a:rPr>
              <a:t>Characters are the people in the story. There are many different kinds of characters in a story, just like there are many different people in the world.</a:t>
            </a:r>
            <a:endParaRPr lang="en-US" altLang="en-US" sz="1700">
              <a:solidFill>
                <a:srgbClr val="000000"/>
              </a:solidFill>
              <a:latin typeface="Times New Roman" pitchFamily="18" charset="0"/>
            </a:endParaRPr>
          </a:p>
        </p:txBody>
      </p:sp>
      <p:sp>
        <p:nvSpPr>
          <p:cNvPr id="282634" name="Text Box 10"/>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latin typeface="Copperplate Gothic Bold" pitchFamily="-109" charset="0"/>
              </a:rPr>
              <a:t>The </a:t>
            </a:r>
            <a:r>
              <a:rPr lang="en-US" sz="3600" b="1">
                <a:solidFill>
                  <a:srgbClr val="681912"/>
                </a:solidFill>
                <a:effectLst>
                  <a:outerShdw blurRad="38100" dist="38100" dir="2700000" algn="tl">
                    <a:srgbClr val="DDDDDD"/>
                  </a:outerShdw>
                </a:effectLst>
              </a:rPr>
              <a:t>Characters</a:t>
            </a:r>
          </a:p>
        </p:txBody>
      </p:sp>
    </p:spTree>
    <p:extLst>
      <p:ext uri="{BB962C8B-B14F-4D97-AF65-F5344CB8AC3E}">
        <p14:creationId xmlns:p14="http://schemas.microsoft.com/office/powerpoint/2010/main" val="1970507493"/>
      </p:ext>
    </p:extLst>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9"/>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lvl1pPr eaLnBrk="0" hangingPunct="0">
              <a:defRPr sz="2400" b="1">
                <a:solidFill>
                  <a:schemeClr val="tx1"/>
                </a:solidFill>
                <a:latin typeface="Arial" charset="0"/>
                <a:ea typeface="ＭＳ Ｐゴシック" pitchFamily="-109" charset="-128"/>
              </a:defRPr>
            </a:lvl1pPr>
            <a:lvl2pPr marL="37931725" indent="-37474525" eaLnBrk="0" hangingPunct="0">
              <a:defRPr sz="2400" b="1">
                <a:solidFill>
                  <a:schemeClr val="tx1"/>
                </a:solidFill>
                <a:latin typeface="Arial" charset="0"/>
                <a:ea typeface="ＭＳ Ｐゴシック" pitchFamily="-109" charset="-128"/>
              </a:defRPr>
            </a:lvl2pPr>
            <a:lvl3pPr eaLnBrk="0" hangingPunct="0">
              <a:defRPr sz="2400" b="1">
                <a:solidFill>
                  <a:schemeClr val="tx1"/>
                </a:solidFill>
                <a:latin typeface="Arial" charset="0"/>
                <a:ea typeface="ＭＳ Ｐゴシック" pitchFamily="-109" charset="-128"/>
              </a:defRPr>
            </a:lvl3pPr>
            <a:lvl4pPr eaLnBrk="0" hangingPunct="0">
              <a:defRPr sz="2400" b="1">
                <a:solidFill>
                  <a:schemeClr val="tx1"/>
                </a:solidFill>
                <a:latin typeface="Arial" charset="0"/>
                <a:ea typeface="ＭＳ Ｐゴシック" pitchFamily="-109" charset="-128"/>
              </a:defRPr>
            </a:lvl4pPr>
            <a:lvl5pPr eaLnBrk="0" hangingPunct="0">
              <a:defRPr sz="2400" b="1">
                <a:solidFill>
                  <a:schemeClr val="tx1"/>
                </a:solidFill>
                <a:latin typeface="Arial" charset="0"/>
                <a:ea typeface="ＭＳ Ｐゴシック" pitchFamily="-109" charset="-128"/>
              </a:defRPr>
            </a:lvl5pPr>
            <a:lvl6pPr marL="457200" eaLnBrk="0" fontAlgn="base" hangingPunct="0">
              <a:spcBef>
                <a:spcPct val="0"/>
              </a:spcBef>
              <a:spcAft>
                <a:spcPct val="0"/>
              </a:spcAft>
              <a:defRPr sz="2400" b="1">
                <a:solidFill>
                  <a:schemeClr val="tx1"/>
                </a:solidFill>
                <a:latin typeface="Arial" charset="0"/>
                <a:ea typeface="ＭＳ Ｐゴシック" pitchFamily="-109" charset="-128"/>
              </a:defRPr>
            </a:lvl6pPr>
            <a:lvl7pPr marL="914400" eaLnBrk="0" fontAlgn="base" hangingPunct="0">
              <a:spcBef>
                <a:spcPct val="0"/>
              </a:spcBef>
              <a:spcAft>
                <a:spcPct val="0"/>
              </a:spcAft>
              <a:defRPr sz="2400" b="1">
                <a:solidFill>
                  <a:schemeClr val="tx1"/>
                </a:solidFill>
                <a:latin typeface="Arial" charset="0"/>
                <a:ea typeface="ＭＳ Ｐゴシック" pitchFamily="-109"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9"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9" charset="-128"/>
              </a:defRPr>
            </a:lvl9pPr>
          </a:lstStyle>
          <a:p>
            <a:pPr algn="ctr" eaLnBrk="1" fontAlgn="base" hangingPunct="1">
              <a:spcBef>
                <a:spcPct val="50000"/>
              </a:spcBef>
              <a:spcAft>
                <a:spcPct val="0"/>
              </a:spcAft>
              <a:defRPr/>
            </a:pPr>
            <a:r>
              <a:rPr lang="en-US" sz="3600" smtClean="0">
                <a:solidFill>
                  <a:srgbClr val="681912"/>
                </a:solidFill>
                <a:effectLst>
                  <a:outerShdw blurRad="38100" dist="38100" dir="2700000" algn="tl">
                    <a:srgbClr val="C0C0C0"/>
                  </a:outerShdw>
                </a:effectLst>
              </a:rPr>
              <a:t>Who’s Who in the Play</a:t>
            </a:r>
          </a:p>
        </p:txBody>
      </p:sp>
      <p:sp>
        <p:nvSpPr>
          <p:cNvPr id="44036" name="Text Box 10"/>
          <p:cNvSpPr txBox="1">
            <a:spLocks noChangeArrowheads="1"/>
          </p:cNvSpPr>
          <p:nvPr/>
        </p:nvSpPr>
        <p:spPr bwMode="auto">
          <a:xfrm>
            <a:off x="838200" y="1371600"/>
            <a:ext cx="3352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sz="1600">
                <a:solidFill>
                  <a:srgbClr val="000000"/>
                </a:solidFill>
                <a:latin typeface="Times New Roman" pitchFamily="18" charset="0"/>
              </a:rPr>
              <a:t>Characters are the people in the story. There are many different kinds of characters in a story, just as there are many different  people in the world.</a:t>
            </a:r>
          </a:p>
        </p:txBody>
      </p:sp>
      <p:sp>
        <p:nvSpPr>
          <p:cNvPr id="44037" name="Text Box 11"/>
          <p:cNvSpPr txBox="1">
            <a:spLocks noChangeArrowheads="1"/>
          </p:cNvSpPr>
          <p:nvPr/>
        </p:nvSpPr>
        <p:spPr bwMode="auto">
          <a:xfrm>
            <a:off x="685800" y="26670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r>
              <a:rPr lang="en-US" altLang="en-US" sz="2400">
                <a:solidFill>
                  <a:srgbClr val="681912"/>
                </a:solidFill>
                <a:latin typeface="Times New Roman" pitchFamily="18" charset="0"/>
              </a:rPr>
              <a:t>The Capulets</a:t>
            </a:r>
            <a:r>
              <a:rPr lang="en-US" altLang="en-US" sz="2000">
                <a:solidFill>
                  <a:srgbClr val="681912"/>
                </a:solidFill>
                <a:latin typeface="Times New Roman" pitchFamily="18" charset="0"/>
              </a:rPr>
              <a:t> </a:t>
            </a:r>
          </a:p>
          <a:p>
            <a:pPr algn="just" eaLnBrk="1" fontAlgn="base" hangingPunct="1">
              <a:spcBef>
                <a:spcPct val="50000"/>
              </a:spcBef>
              <a:spcAft>
                <a:spcPct val="0"/>
              </a:spcAft>
            </a:pPr>
            <a:r>
              <a:rPr lang="en-US" altLang="en-US" sz="2000">
                <a:solidFill>
                  <a:srgbClr val="000000"/>
                </a:solidFill>
                <a:latin typeface="Times New Roman" pitchFamily="18" charset="0"/>
              </a:rPr>
              <a:t>Lord and Lady Capulet are Juliet’s parents. They were a noble family, which meant they were wealthy and important in Verona’s society. The Capulets were ruthless and liked things to be done their way.</a:t>
            </a:r>
          </a:p>
        </p:txBody>
      </p:sp>
      <p:sp>
        <p:nvSpPr>
          <p:cNvPr id="44038" name="Text Box 12"/>
          <p:cNvSpPr txBox="1">
            <a:spLocks noChangeArrowheads="1"/>
          </p:cNvSpPr>
          <p:nvPr/>
        </p:nvSpPr>
        <p:spPr bwMode="auto">
          <a:xfrm>
            <a:off x="4800600" y="26670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r>
              <a:rPr lang="en-US" altLang="en-US" sz="2400">
                <a:solidFill>
                  <a:srgbClr val="681912"/>
                </a:solidFill>
                <a:latin typeface="Times New Roman" pitchFamily="18" charset="0"/>
              </a:rPr>
              <a:t>The Montagues</a:t>
            </a:r>
          </a:p>
          <a:p>
            <a:pPr algn="just" eaLnBrk="1" fontAlgn="base" hangingPunct="1">
              <a:spcBef>
                <a:spcPct val="50000"/>
              </a:spcBef>
              <a:spcAft>
                <a:spcPct val="0"/>
              </a:spcAft>
            </a:pPr>
            <a:r>
              <a:rPr lang="en-US" altLang="en-US" sz="2000">
                <a:solidFill>
                  <a:srgbClr val="000000"/>
                </a:solidFill>
                <a:latin typeface="Times New Roman" pitchFamily="18" charset="0"/>
              </a:rPr>
              <a:t>Lord and Lady Montague are Romeo’s parents. They were a noble family, and one of the richest and most powerful families in Verona’s society. The Montagues were nice, but looked down on the Capulets.</a:t>
            </a:r>
          </a:p>
        </p:txBody>
      </p:sp>
    </p:spTree>
    <p:extLst>
      <p:ext uri="{BB962C8B-B14F-4D97-AF65-F5344CB8AC3E}">
        <p14:creationId xmlns:p14="http://schemas.microsoft.com/office/powerpoint/2010/main" val="58973739"/>
      </p:ext>
    </p:extLst>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 Characters</a:t>
            </a:r>
          </a:p>
        </p:txBody>
      </p:sp>
      <p:sp>
        <p:nvSpPr>
          <p:cNvPr id="45060" name="WordArt 7" descr="White marble"/>
          <p:cNvSpPr>
            <a:spLocks noChangeArrowheads="1" noChangeShapeType="1" noTextEdit="1"/>
          </p:cNvSpPr>
          <p:nvPr/>
        </p:nvSpPr>
        <p:spPr bwMode="auto">
          <a:xfrm>
            <a:off x="1447800" y="1981200"/>
            <a:ext cx="22098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Romeo</a:t>
            </a:r>
          </a:p>
        </p:txBody>
      </p:sp>
      <p:sp>
        <p:nvSpPr>
          <p:cNvPr id="45061" name="WordArt 8" descr="White marble"/>
          <p:cNvSpPr>
            <a:spLocks noChangeArrowheads="1" noChangeShapeType="1" noTextEdit="1"/>
          </p:cNvSpPr>
          <p:nvPr/>
        </p:nvSpPr>
        <p:spPr bwMode="auto">
          <a:xfrm>
            <a:off x="5334000" y="1990725"/>
            <a:ext cx="19812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Juliet</a:t>
            </a:r>
          </a:p>
        </p:txBody>
      </p:sp>
      <p:pic>
        <p:nvPicPr>
          <p:cNvPr id="45062" name="Picture 9" descr="Rome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2514600"/>
            <a:ext cx="947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Princ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2514600"/>
            <a:ext cx="14128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11"/>
          <p:cNvSpPr txBox="1">
            <a:spLocks noChangeArrowheads="1"/>
          </p:cNvSpPr>
          <p:nvPr/>
        </p:nvSpPr>
        <p:spPr bwMode="auto">
          <a:xfrm>
            <a:off x="533400" y="4876800"/>
            <a:ext cx="396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Romeo is the main character in the play  who is full of passion and romantic feelings. He rushes into things before thinking them through.</a:t>
            </a:r>
          </a:p>
        </p:txBody>
      </p:sp>
      <p:sp>
        <p:nvSpPr>
          <p:cNvPr id="43020" name="Text Box 12"/>
          <p:cNvSpPr txBox="1">
            <a:spLocks noChangeArrowheads="1"/>
          </p:cNvSpPr>
          <p:nvPr/>
        </p:nvSpPr>
        <p:spPr bwMode="auto">
          <a:xfrm>
            <a:off x="4572000" y="4876800"/>
            <a:ext cx="3810000" cy="1100138"/>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600" b="1">
                <a:solidFill>
                  <a:srgbClr val="000000"/>
                </a:solidFill>
                <a:latin typeface="Times New Roman" pitchFamily="-109" charset="0"/>
              </a:rPr>
              <a:t>Juliet is also a main character in the play. She is only 13, but does not act like a child. A very strong-willed character, Juliet and falls for Romeo instantly</a:t>
            </a:r>
            <a:r>
              <a:rPr lang="en-US" b="1">
                <a:solidFill>
                  <a:srgbClr val="000000"/>
                </a:solidFill>
                <a:effectLst>
                  <a:outerShdw blurRad="38100" dist="38100" dir="2700000" algn="tl">
                    <a:srgbClr val="DDDDDD"/>
                  </a:outerShdw>
                </a:effectLst>
                <a:latin typeface="Times New Roman" pitchFamily="-109" charset="0"/>
              </a:rPr>
              <a:t>.</a:t>
            </a:r>
          </a:p>
        </p:txBody>
      </p:sp>
      <p:sp>
        <p:nvSpPr>
          <p:cNvPr id="45066" name="Text Box 14"/>
          <p:cNvSpPr txBox="1">
            <a:spLocks noChangeArrowheads="1"/>
          </p:cNvSpPr>
          <p:nvPr/>
        </p:nvSpPr>
        <p:spPr bwMode="auto">
          <a:xfrm>
            <a:off x="1371600" y="1462088"/>
            <a:ext cx="6324600" cy="382587"/>
          </a:xfrm>
          <a:prstGeom prst="rect">
            <a:avLst/>
          </a:prstGeom>
          <a:solidFill>
            <a:srgbClr val="681912"/>
          </a:solidFill>
          <a:ln w="15875">
            <a:solidFill>
              <a:schemeClr val="tx1"/>
            </a:solidFill>
            <a:miter lim="800000"/>
            <a:headEnd/>
            <a:tailEnd/>
          </a:ln>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ctr" eaLnBrk="1" fontAlgn="base" hangingPunct="1">
              <a:spcBef>
                <a:spcPct val="50000"/>
              </a:spcBef>
              <a:spcAft>
                <a:spcPct val="0"/>
              </a:spcAft>
            </a:pPr>
            <a:r>
              <a:rPr lang="en-US" altLang="en-US">
                <a:solidFill>
                  <a:srgbClr val="FFFFFF"/>
                </a:solidFill>
                <a:latin typeface="Times New Roman" pitchFamily="18" charset="0"/>
              </a:rPr>
              <a:t>These two are the most important characters in the novel.</a:t>
            </a:r>
          </a:p>
        </p:txBody>
      </p:sp>
    </p:spTree>
    <p:extLst>
      <p:ext uri="{BB962C8B-B14F-4D97-AF65-F5344CB8AC3E}">
        <p14:creationId xmlns:p14="http://schemas.microsoft.com/office/powerpoint/2010/main" val="2620688780"/>
      </p:ext>
    </p:extLst>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5" descr="White marble"/>
          <p:cNvSpPr>
            <a:spLocks noChangeArrowheads="1" noChangeShapeType="1" noTextEdit="1"/>
          </p:cNvSpPr>
          <p:nvPr/>
        </p:nvSpPr>
        <p:spPr bwMode="auto">
          <a:xfrm>
            <a:off x="914400" y="1371600"/>
            <a:ext cx="32766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Lord Capulet</a:t>
            </a:r>
          </a:p>
        </p:txBody>
      </p:sp>
      <p:sp>
        <p:nvSpPr>
          <p:cNvPr id="46084" name="WordArt 6" descr="White marble"/>
          <p:cNvSpPr>
            <a:spLocks noChangeArrowheads="1" noChangeShapeType="1" noTextEdit="1"/>
          </p:cNvSpPr>
          <p:nvPr/>
        </p:nvSpPr>
        <p:spPr bwMode="auto">
          <a:xfrm>
            <a:off x="4953000" y="1371600"/>
            <a:ext cx="31242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Lady Capulet</a:t>
            </a:r>
          </a:p>
        </p:txBody>
      </p:sp>
      <p:sp>
        <p:nvSpPr>
          <p:cNvPr id="46085" name="Text Box 9"/>
          <p:cNvSpPr txBox="1">
            <a:spLocks noChangeArrowheads="1"/>
          </p:cNvSpPr>
          <p:nvPr/>
        </p:nvSpPr>
        <p:spPr bwMode="auto">
          <a:xfrm>
            <a:off x="685800" y="4724400"/>
            <a:ext cx="3657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sz="1600">
                <a:solidFill>
                  <a:srgbClr val="000000"/>
                </a:solidFill>
                <a:latin typeface="Times New Roman" pitchFamily="18" charset="0"/>
              </a:rPr>
              <a:t>Lord Capulet is Juliet’s father and an influential member of Verona’s society. He loves his daughter, Juliet, but demands her obedience.</a:t>
            </a:r>
          </a:p>
        </p:txBody>
      </p:sp>
      <p:sp>
        <p:nvSpPr>
          <p:cNvPr id="46086" name="Text Box 10"/>
          <p:cNvSpPr txBox="1">
            <a:spLocks noChangeArrowheads="1"/>
          </p:cNvSpPr>
          <p:nvPr/>
        </p:nvSpPr>
        <p:spPr bwMode="auto">
          <a:xfrm>
            <a:off x="4648200" y="4724400"/>
            <a:ext cx="3886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pPr>
            <a:r>
              <a:rPr lang="en-US" altLang="en-US" sz="1600">
                <a:solidFill>
                  <a:srgbClr val="000000"/>
                </a:solidFill>
                <a:latin typeface="Times New Roman" pitchFamily="18" charset="0"/>
              </a:rPr>
              <a:t>Lady Capulet is Juliet’s mother, and also influential in Verona’s society.  However, Lady Capulet is ambitious. In order for her to move up in Verona’s society, Lady Capulet wants Juliet to marry a wealthy man.</a:t>
            </a:r>
          </a:p>
        </p:txBody>
      </p:sp>
      <p:pic>
        <p:nvPicPr>
          <p:cNvPr id="46087" name="Picture 13" descr="216244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752600"/>
            <a:ext cx="16986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5" descr="200923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905000"/>
            <a:ext cx="15065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 Box 16"/>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 Characters</a:t>
            </a:r>
          </a:p>
        </p:txBody>
      </p:sp>
    </p:spTree>
    <p:extLst>
      <p:ext uri="{BB962C8B-B14F-4D97-AF65-F5344CB8AC3E}">
        <p14:creationId xmlns:p14="http://schemas.microsoft.com/office/powerpoint/2010/main" val="3277910246"/>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354388" cy="4119563"/>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914400" y="1828800"/>
            <a:ext cx="3505200" cy="3019425"/>
          </a:xfrm>
          <a:prstGeom prst="rect">
            <a:avLst/>
          </a:prstGeom>
          <a:noFill/>
          <a:ln w="9525">
            <a:noFill/>
            <a:miter lim="800000"/>
            <a:headEnd/>
            <a:tailEnd/>
          </a:ln>
          <a:effectLst/>
        </p:spPr>
        <p:txBody>
          <a:bodyPr>
            <a:spAutoFit/>
          </a:bodyPr>
          <a:lstStyle>
            <a:lvl1pPr eaLnBrk="0" hangingPunct="0">
              <a:defRPr sz="2400" b="1">
                <a:solidFill>
                  <a:schemeClr val="tx1"/>
                </a:solidFill>
                <a:latin typeface="Arial" charset="0"/>
                <a:ea typeface="ＭＳ Ｐゴシック" pitchFamily="-109" charset="-128"/>
              </a:defRPr>
            </a:lvl1pPr>
            <a:lvl2pPr marL="37931725" indent="-37474525" eaLnBrk="0" hangingPunct="0">
              <a:defRPr sz="2400" b="1">
                <a:solidFill>
                  <a:schemeClr val="tx1"/>
                </a:solidFill>
                <a:latin typeface="Arial" charset="0"/>
                <a:ea typeface="ＭＳ Ｐゴシック" pitchFamily="-109" charset="-128"/>
              </a:defRPr>
            </a:lvl2pPr>
            <a:lvl3pPr eaLnBrk="0" hangingPunct="0">
              <a:defRPr sz="2400" b="1">
                <a:solidFill>
                  <a:schemeClr val="tx1"/>
                </a:solidFill>
                <a:latin typeface="Arial" charset="0"/>
                <a:ea typeface="ＭＳ Ｐゴシック" pitchFamily="-109" charset="-128"/>
              </a:defRPr>
            </a:lvl3pPr>
            <a:lvl4pPr eaLnBrk="0" hangingPunct="0">
              <a:defRPr sz="2400" b="1">
                <a:solidFill>
                  <a:schemeClr val="tx1"/>
                </a:solidFill>
                <a:latin typeface="Arial" charset="0"/>
                <a:ea typeface="ＭＳ Ｐゴシック" pitchFamily="-109" charset="-128"/>
              </a:defRPr>
            </a:lvl4pPr>
            <a:lvl5pPr eaLnBrk="0" hangingPunct="0">
              <a:defRPr sz="2400" b="1">
                <a:solidFill>
                  <a:schemeClr val="tx1"/>
                </a:solidFill>
                <a:latin typeface="Arial" charset="0"/>
                <a:ea typeface="ＭＳ Ｐゴシック" pitchFamily="-109" charset="-128"/>
              </a:defRPr>
            </a:lvl5pPr>
            <a:lvl6pPr marL="457200" eaLnBrk="0" fontAlgn="base" hangingPunct="0">
              <a:spcBef>
                <a:spcPct val="0"/>
              </a:spcBef>
              <a:spcAft>
                <a:spcPct val="0"/>
              </a:spcAft>
              <a:defRPr sz="2400" b="1">
                <a:solidFill>
                  <a:schemeClr val="tx1"/>
                </a:solidFill>
                <a:latin typeface="Arial" charset="0"/>
                <a:ea typeface="ＭＳ Ｐゴシック" pitchFamily="-109" charset="-128"/>
              </a:defRPr>
            </a:lvl6pPr>
            <a:lvl7pPr marL="914400" eaLnBrk="0" fontAlgn="base" hangingPunct="0">
              <a:spcBef>
                <a:spcPct val="0"/>
              </a:spcBef>
              <a:spcAft>
                <a:spcPct val="0"/>
              </a:spcAft>
              <a:defRPr sz="2400" b="1">
                <a:solidFill>
                  <a:schemeClr val="tx1"/>
                </a:solidFill>
                <a:latin typeface="Arial" charset="0"/>
                <a:ea typeface="ＭＳ Ｐゴシック" pitchFamily="-109"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9"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9" charset="-128"/>
              </a:defRPr>
            </a:lvl9pPr>
          </a:lstStyle>
          <a:p>
            <a:pPr eaLnBrk="1" fontAlgn="base" hangingPunct="1">
              <a:spcBef>
                <a:spcPct val="0"/>
              </a:spcBef>
              <a:spcAft>
                <a:spcPct val="0"/>
              </a:spcAft>
              <a:defRPr/>
            </a:pPr>
            <a:r>
              <a:rPr lang="en-US" sz="2800" b="0" smtClean="0">
                <a:solidFill>
                  <a:srgbClr val="681912"/>
                </a:solidFill>
                <a:latin typeface="Times New Roman" pitchFamily="-109" charset="0"/>
              </a:rPr>
              <a:t>     Meet</a:t>
            </a:r>
            <a:r>
              <a:rPr lang="en-US" sz="2800" b="0" smtClean="0">
                <a:solidFill>
                  <a:srgbClr val="681912"/>
                </a:solidFill>
                <a:effectLst>
                  <a:outerShdw blurRad="38100" dist="38100" dir="2700000" algn="tl">
                    <a:srgbClr val="C0C0C0"/>
                  </a:outerShdw>
                </a:effectLst>
                <a:latin typeface="Times New Roman" pitchFamily="-109" charset="0"/>
              </a:rPr>
              <a:t> </a:t>
            </a:r>
            <a:r>
              <a:rPr lang="en-US" sz="2800" b="0" smtClean="0">
                <a:solidFill>
                  <a:srgbClr val="681912"/>
                </a:solidFill>
                <a:latin typeface="Times New Roman" pitchFamily="-109" charset="0"/>
              </a:rPr>
              <a:t>the author of</a:t>
            </a:r>
          </a:p>
          <a:p>
            <a:pPr algn="ctr" eaLnBrk="1" fontAlgn="base" hangingPunct="1">
              <a:spcBef>
                <a:spcPct val="0"/>
              </a:spcBef>
              <a:spcAft>
                <a:spcPct val="0"/>
              </a:spcAft>
              <a:defRPr/>
            </a:pPr>
            <a:endParaRPr lang="en-US" sz="2800" smtClean="0">
              <a:solidFill>
                <a:srgbClr val="681912"/>
              </a:solidFill>
              <a:latin typeface="Times New Roman" pitchFamily="-109" charset="0"/>
            </a:endParaRPr>
          </a:p>
          <a:p>
            <a:pPr algn="ctr" eaLnBrk="1" fontAlgn="base" hangingPunct="1">
              <a:spcBef>
                <a:spcPct val="0"/>
              </a:spcBef>
              <a:spcAft>
                <a:spcPct val="0"/>
              </a:spcAft>
              <a:defRPr/>
            </a:pPr>
            <a:r>
              <a:rPr lang="en-US" i="1" smtClean="0">
                <a:solidFill>
                  <a:srgbClr val="681912"/>
                </a:solidFill>
                <a:latin typeface="Verdana" pitchFamily="-109" charset="0"/>
              </a:rPr>
              <a:t>T</a:t>
            </a:r>
            <a:r>
              <a:rPr lang="en-US" sz="2100" i="1" smtClean="0">
                <a:solidFill>
                  <a:srgbClr val="681912"/>
                </a:solidFill>
                <a:latin typeface="Verdana" pitchFamily="-109" charset="0"/>
              </a:rPr>
              <a:t>HE</a:t>
            </a:r>
            <a:r>
              <a:rPr lang="en-US" i="1" smtClean="0">
                <a:solidFill>
                  <a:srgbClr val="681912"/>
                </a:solidFill>
                <a:latin typeface="Verdana" pitchFamily="-109" charset="0"/>
              </a:rPr>
              <a:t> T</a:t>
            </a:r>
            <a:r>
              <a:rPr lang="en-US" sz="2100" i="1" smtClean="0">
                <a:solidFill>
                  <a:srgbClr val="681912"/>
                </a:solidFill>
                <a:latin typeface="Verdana" pitchFamily="-109" charset="0"/>
              </a:rPr>
              <a:t>RAGEDY</a:t>
            </a:r>
            <a:r>
              <a:rPr lang="en-US" i="1" smtClean="0">
                <a:solidFill>
                  <a:srgbClr val="681912"/>
                </a:solidFill>
                <a:latin typeface="Verdana" pitchFamily="-109" charset="0"/>
              </a:rPr>
              <a:t> </a:t>
            </a:r>
            <a:r>
              <a:rPr lang="en-US" sz="2100" i="1" smtClean="0">
                <a:solidFill>
                  <a:srgbClr val="681912"/>
                </a:solidFill>
                <a:latin typeface="Verdana" pitchFamily="-109" charset="0"/>
              </a:rPr>
              <a:t>OF</a:t>
            </a:r>
            <a:r>
              <a:rPr lang="en-US" i="1" smtClean="0">
                <a:solidFill>
                  <a:srgbClr val="681912"/>
                </a:solidFill>
                <a:latin typeface="Verdana" pitchFamily="-109" charset="0"/>
              </a:rPr>
              <a:t> </a:t>
            </a:r>
          </a:p>
          <a:p>
            <a:pPr algn="ctr" eaLnBrk="1" fontAlgn="base" hangingPunct="1">
              <a:spcBef>
                <a:spcPct val="0"/>
              </a:spcBef>
              <a:spcAft>
                <a:spcPct val="0"/>
              </a:spcAft>
              <a:defRPr/>
            </a:pPr>
            <a:r>
              <a:rPr lang="en-US" sz="2800" i="1" smtClean="0">
                <a:solidFill>
                  <a:srgbClr val="681912"/>
                </a:solidFill>
                <a:latin typeface="Verdana" pitchFamily="-109" charset="0"/>
              </a:rPr>
              <a:t>R</a:t>
            </a:r>
            <a:r>
              <a:rPr lang="en-US" i="1" smtClean="0">
                <a:solidFill>
                  <a:srgbClr val="681912"/>
                </a:solidFill>
                <a:latin typeface="Verdana" pitchFamily="-109" charset="0"/>
              </a:rPr>
              <a:t>OMEO</a:t>
            </a:r>
            <a:r>
              <a:rPr lang="en-US" sz="2800" i="1" smtClean="0">
                <a:solidFill>
                  <a:srgbClr val="681912"/>
                </a:solidFill>
                <a:latin typeface="Verdana" pitchFamily="-109" charset="0"/>
              </a:rPr>
              <a:t> &amp; J</a:t>
            </a:r>
            <a:r>
              <a:rPr lang="en-US" i="1" smtClean="0">
                <a:solidFill>
                  <a:srgbClr val="681912"/>
                </a:solidFill>
                <a:latin typeface="Verdana" pitchFamily="-109" charset="0"/>
              </a:rPr>
              <a:t>ULIET</a:t>
            </a:r>
          </a:p>
          <a:p>
            <a:pPr algn="ctr" eaLnBrk="1" fontAlgn="base" hangingPunct="1">
              <a:spcBef>
                <a:spcPct val="0"/>
              </a:spcBef>
              <a:spcAft>
                <a:spcPct val="0"/>
              </a:spcAft>
              <a:defRPr/>
            </a:pPr>
            <a:endParaRPr lang="en-US" sz="2800" i="1" smtClean="0">
              <a:solidFill>
                <a:srgbClr val="681912"/>
              </a:solidFill>
              <a:latin typeface="Times New Roman" pitchFamily="-109" charset="0"/>
            </a:endParaRPr>
          </a:p>
          <a:p>
            <a:pPr algn="ctr" eaLnBrk="1" fontAlgn="base" hangingPunct="1">
              <a:spcBef>
                <a:spcPct val="0"/>
              </a:spcBef>
              <a:spcAft>
                <a:spcPct val="0"/>
              </a:spcAft>
              <a:defRPr/>
            </a:pPr>
            <a:r>
              <a:rPr lang="en-US" sz="2800" smtClean="0">
                <a:solidFill>
                  <a:srgbClr val="681912"/>
                </a:solidFill>
                <a:latin typeface="Times New Roman" pitchFamily="-109" charset="0"/>
              </a:rPr>
              <a:t>William Shakespeare</a:t>
            </a:r>
          </a:p>
          <a:p>
            <a:pPr algn="ctr" eaLnBrk="1" fontAlgn="base" hangingPunct="1">
              <a:spcBef>
                <a:spcPct val="0"/>
              </a:spcBef>
              <a:spcAft>
                <a:spcPct val="0"/>
              </a:spcAft>
              <a:defRPr/>
            </a:pPr>
            <a:endParaRPr lang="en-US" sz="2800" b="0" smtClean="0">
              <a:solidFill>
                <a:srgbClr val="000000"/>
              </a:solidFill>
              <a:latin typeface="Times New Roman" pitchFamily="-109" charset="0"/>
            </a:endParaRPr>
          </a:p>
        </p:txBody>
      </p:sp>
      <p:pic>
        <p:nvPicPr>
          <p:cNvPr id="10245" name="Picture 6" descr="shakespeares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19600"/>
            <a:ext cx="36576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681912"/>
                </a:solidFill>
                <a:effectLst>
                  <a:outerShdw blurRad="38100" dist="38100" dir="2700000" algn="tl">
                    <a:srgbClr val="DDDDDD"/>
                  </a:outerShdw>
                </a:effectLst>
                <a:latin typeface="Copperplate Gothic Bold" pitchFamily="-109" charset="0"/>
              </a:rPr>
              <a:t>About </a:t>
            </a:r>
            <a:r>
              <a:rPr lang="en-US" sz="3200" b="1">
                <a:solidFill>
                  <a:srgbClr val="681912"/>
                </a:solidFill>
                <a:effectLst>
                  <a:outerShdw blurRad="38100" dist="38100" dir="2700000" algn="tl">
                    <a:srgbClr val="DDDDDD"/>
                  </a:outerShdw>
                </a:effectLst>
              </a:rPr>
              <a:t>the</a:t>
            </a:r>
            <a:r>
              <a:rPr lang="en-US" sz="3200" b="1">
                <a:solidFill>
                  <a:srgbClr val="681912"/>
                </a:solidFill>
                <a:effectLst>
                  <a:outerShdw blurRad="38100" dist="38100" dir="2700000" algn="tl">
                    <a:srgbClr val="DDDDDD"/>
                  </a:outerShdw>
                </a:effectLst>
                <a:latin typeface="Copperplate Gothic Bold" pitchFamily="-109" charset="0"/>
              </a:rPr>
              <a:t> Author</a:t>
            </a:r>
          </a:p>
        </p:txBody>
      </p:sp>
    </p:spTree>
    <p:extLst>
      <p:ext uri="{BB962C8B-B14F-4D97-AF65-F5344CB8AC3E}">
        <p14:creationId xmlns:p14="http://schemas.microsoft.com/office/powerpoint/2010/main" val="2245393225"/>
      </p:ext>
    </p:extLst>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5" descr="White marble"/>
          <p:cNvSpPr>
            <a:spLocks noChangeArrowheads="1" noChangeShapeType="1" noTextEdit="1"/>
          </p:cNvSpPr>
          <p:nvPr/>
        </p:nvSpPr>
        <p:spPr bwMode="auto">
          <a:xfrm>
            <a:off x="914400" y="1371600"/>
            <a:ext cx="32004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Lord Montague</a:t>
            </a:r>
          </a:p>
        </p:txBody>
      </p:sp>
      <p:sp>
        <p:nvSpPr>
          <p:cNvPr id="47108" name="WordArt 6" descr="White marble"/>
          <p:cNvSpPr>
            <a:spLocks noChangeArrowheads="1" noChangeShapeType="1" noTextEdit="1"/>
          </p:cNvSpPr>
          <p:nvPr/>
        </p:nvSpPr>
        <p:spPr bwMode="auto">
          <a:xfrm>
            <a:off x="4953000" y="1371600"/>
            <a:ext cx="32766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Lady Montague</a:t>
            </a:r>
          </a:p>
        </p:txBody>
      </p:sp>
      <p:sp>
        <p:nvSpPr>
          <p:cNvPr id="47113" name="Text Box 9"/>
          <p:cNvSpPr txBox="1">
            <a:spLocks noChangeArrowheads="1"/>
          </p:cNvSpPr>
          <p:nvPr/>
        </p:nvSpPr>
        <p:spPr bwMode="auto">
          <a:xfrm>
            <a:off x="609600" y="5105400"/>
            <a:ext cx="3810000" cy="825500"/>
          </a:xfrm>
          <a:prstGeom prst="rect">
            <a:avLst/>
          </a:prstGeom>
          <a:noFill/>
          <a:ln w="9525">
            <a:noFill/>
            <a:miter lim="800000"/>
            <a:headEnd/>
            <a:tailEnd/>
          </a:ln>
          <a:effectLst/>
        </p:spPr>
        <p:txBody>
          <a:bodyPr>
            <a:spAutoFit/>
          </a:bodyPr>
          <a:lstStyle>
            <a:lvl1pPr eaLnBrk="0" hangingPunct="0">
              <a:defRPr sz="2400" b="1">
                <a:solidFill>
                  <a:schemeClr val="tx1"/>
                </a:solidFill>
                <a:latin typeface="Arial" charset="0"/>
                <a:ea typeface="ＭＳ Ｐゴシック" pitchFamily="-109" charset="-128"/>
              </a:defRPr>
            </a:lvl1pPr>
            <a:lvl2pPr marL="37931725" indent="-37474525" eaLnBrk="0" hangingPunct="0">
              <a:defRPr sz="2400" b="1">
                <a:solidFill>
                  <a:schemeClr val="tx1"/>
                </a:solidFill>
                <a:latin typeface="Arial" charset="0"/>
                <a:ea typeface="ＭＳ Ｐゴシック" pitchFamily="-109" charset="-128"/>
              </a:defRPr>
            </a:lvl2pPr>
            <a:lvl3pPr eaLnBrk="0" hangingPunct="0">
              <a:defRPr sz="2400" b="1">
                <a:solidFill>
                  <a:schemeClr val="tx1"/>
                </a:solidFill>
                <a:latin typeface="Arial" charset="0"/>
                <a:ea typeface="ＭＳ Ｐゴシック" pitchFamily="-109" charset="-128"/>
              </a:defRPr>
            </a:lvl3pPr>
            <a:lvl4pPr eaLnBrk="0" hangingPunct="0">
              <a:defRPr sz="2400" b="1">
                <a:solidFill>
                  <a:schemeClr val="tx1"/>
                </a:solidFill>
                <a:latin typeface="Arial" charset="0"/>
                <a:ea typeface="ＭＳ Ｐゴシック" pitchFamily="-109" charset="-128"/>
              </a:defRPr>
            </a:lvl4pPr>
            <a:lvl5pPr eaLnBrk="0" hangingPunct="0">
              <a:defRPr sz="2400" b="1">
                <a:solidFill>
                  <a:schemeClr val="tx1"/>
                </a:solidFill>
                <a:latin typeface="Arial" charset="0"/>
                <a:ea typeface="ＭＳ Ｐゴシック" pitchFamily="-109" charset="-128"/>
              </a:defRPr>
            </a:lvl5pPr>
            <a:lvl6pPr marL="457200" eaLnBrk="0" fontAlgn="base" hangingPunct="0">
              <a:spcBef>
                <a:spcPct val="0"/>
              </a:spcBef>
              <a:spcAft>
                <a:spcPct val="0"/>
              </a:spcAft>
              <a:defRPr sz="2400" b="1">
                <a:solidFill>
                  <a:schemeClr val="tx1"/>
                </a:solidFill>
                <a:latin typeface="Arial" charset="0"/>
                <a:ea typeface="ＭＳ Ｐゴシック" pitchFamily="-109" charset="-128"/>
              </a:defRPr>
            </a:lvl6pPr>
            <a:lvl7pPr marL="914400" eaLnBrk="0" fontAlgn="base" hangingPunct="0">
              <a:spcBef>
                <a:spcPct val="0"/>
              </a:spcBef>
              <a:spcAft>
                <a:spcPct val="0"/>
              </a:spcAft>
              <a:defRPr sz="2400" b="1">
                <a:solidFill>
                  <a:schemeClr val="tx1"/>
                </a:solidFill>
                <a:latin typeface="Arial" charset="0"/>
                <a:ea typeface="ＭＳ Ｐゴシック" pitchFamily="-109"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9"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9" charset="-128"/>
              </a:defRPr>
            </a:lvl9pPr>
          </a:lstStyle>
          <a:p>
            <a:pPr eaLnBrk="1" fontAlgn="base" hangingPunct="1">
              <a:spcBef>
                <a:spcPct val="0"/>
              </a:spcBef>
              <a:spcAft>
                <a:spcPct val="0"/>
              </a:spcAft>
              <a:defRPr/>
            </a:pPr>
            <a:r>
              <a:rPr lang="en-US" sz="1600" smtClean="0">
                <a:solidFill>
                  <a:srgbClr val="000000"/>
                </a:solidFill>
                <a:latin typeface="Times New Roman" pitchFamily="-109" charset="0"/>
              </a:rPr>
              <a:t>Lord Montague is Romeo’s father, wealthy and important, he loves his son and is worried about Romeo’s happiness.</a:t>
            </a:r>
            <a:endParaRPr lang="en-US" sz="1800" smtClean="0">
              <a:solidFill>
                <a:srgbClr val="000000"/>
              </a:solidFill>
              <a:effectLst>
                <a:outerShdw blurRad="38100" dist="38100" dir="2700000" algn="tl">
                  <a:srgbClr val="C0C0C0"/>
                </a:outerShdw>
              </a:effectLst>
              <a:latin typeface="Times New Roman" pitchFamily="-109" charset="0"/>
            </a:endParaRPr>
          </a:p>
        </p:txBody>
      </p:sp>
      <p:sp>
        <p:nvSpPr>
          <p:cNvPr id="47110" name="Text Box 10"/>
          <p:cNvSpPr txBox="1">
            <a:spLocks noChangeArrowheads="1"/>
          </p:cNvSpPr>
          <p:nvPr/>
        </p:nvSpPr>
        <p:spPr bwMode="auto">
          <a:xfrm>
            <a:off x="4572000" y="51054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Lady Montague is Romeo’s mother.  She is a very kind, but an emotional, woman who loves her son and husband. </a:t>
            </a:r>
          </a:p>
        </p:txBody>
      </p:sp>
      <p:pic>
        <p:nvPicPr>
          <p:cNvPr id="47111" name="Picture 13" descr="200922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1752600"/>
            <a:ext cx="1136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5" descr="216244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1752600"/>
            <a:ext cx="2044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 Box 16"/>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 Characters</a:t>
            </a:r>
          </a:p>
        </p:txBody>
      </p:sp>
    </p:spTree>
    <p:extLst>
      <p:ext uri="{BB962C8B-B14F-4D97-AF65-F5344CB8AC3E}">
        <p14:creationId xmlns:p14="http://schemas.microsoft.com/office/powerpoint/2010/main" val="2110993207"/>
      </p:ext>
    </p:extLst>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WordArt 6" descr="White marble"/>
          <p:cNvSpPr>
            <a:spLocks noChangeArrowheads="1" noChangeShapeType="1" noTextEdit="1"/>
          </p:cNvSpPr>
          <p:nvPr/>
        </p:nvSpPr>
        <p:spPr bwMode="auto">
          <a:xfrm>
            <a:off x="1066800" y="1371600"/>
            <a:ext cx="27432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Benvolio</a:t>
            </a:r>
          </a:p>
        </p:txBody>
      </p:sp>
      <p:sp>
        <p:nvSpPr>
          <p:cNvPr id="48132" name="WordArt 7" descr="White marble"/>
          <p:cNvSpPr>
            <a:spLocks noChangeArrowheads="1" noChangeShapeType="1" noTextEdit="1"/>
          </p:cNvSpPr>
          <p:nvPr/>
        </p:nvSpPr>
        <p:spPr bwMode="auto">
          <a:xfrm>
            <a:off x="5257800" y="1371600"/>
            <a:ext cx="2743200" cy="447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Mercutio</a:t>
            </a:r>
          </a:p>
        </p:txBody>
      </p:sp>
      <p:pic>
        <p:nvPicPr>
          <p:cNvPr id="48133" name="Picture 9" descr="Benvol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1905000"/>
            <a:ext cx="172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0" descr="Mercuc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800600" y="1981200"/>
            <a:ext cx="29718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11"/>
          <p:cNvSpPr txBox="1">
            <a:spLocks noChangeArrowheads="1"/>
          </p:cNvSpPr>
          <p:nvPr/>
        </p:nvSpPr>
        <p:spPr bwMode="auto">
          <a:xfrm>
            <a:off x="609600" y="4953000"/>
            <a:ext cx="3810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Benvolio is Romeo’s cousin and friend.  He is the peacemaker in the play and tries to stop every fight that is started.</a:t>
            </a:r>
          </a:p>
          <a:p>
            <a:pPr algn="just" eaLnBrk="1" fontAlgn="base" hangingPunct="1">
              <a:spcBef>
                <a:spcPct val="0"/>
              </a:spcBef>
              <a:spcAft>
                <a:spcPct val="0"/>
              </a:spcAft>
            </a:pPr>
            <a:endParaRPr lang="en-US" altLang="en-US" sz="1600">
              <a:solidFill>
                <a:srgbClr val="000000"/>
              </a:solidFill>
              <a:latin typeface="Times New Roman" pitchFamily="18" charset="0"/>
            </a:endParaRPr>
          </a:p>
        </p:txBody>
      </p:sp>
      <p:sp>
        <p:nvSpPr>
          <p:cNvPr id="48136" name="Text Box 12"/>
          <p:cNvSpPr txBox="1">
            <a:spLocks noChangeArrowheads="1"/>
          </p:cNvSpPr>
          <p:nvPr/>
        </p:nvSpPr>
        <p:spPr bwMode="auto">
          <a:xfrm>
            <a:off x="4724400" y="4953000"/>
            <a:ext cx="3810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Mercutio is Romeo’s best friend. He is a bit of a jokester, and always teases other characters in the play.  Unfortunately, Mercutio’s teasing angers the wrong person.</a:t>
            </a:r>
          </a:p>
        </p:txBody>
      </p:sp>
      <p:sp>
        <p:nvSpPr>
          <p:cNvPr id="49165" name="Text Box 1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 Characters</a:t>
            </a:r>
          </a:p>
        </p:txBody>
      </p:sp>
    </p:spTree>
    <p:extLst>
      <p:ext uri="{BB962C8B-B14F-4D97-AF65-F5344CB8AC3E}">
        <p14:creationId xmlns:p14="http://schemas.microsoft.com/office/powerpoint/2010/main" val="2878925283"/>
      </p:ext>
    </p:extLst>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WordArt 6" descr="White marble"/>
          <p:cNvSpPr>
            <a:spLocks noChangeArrowheads="1" noChangeShapeType="1" noTextEdit="1"/>
          </p:cNvSpPr>
          <p:nvPr/>
        </p:nvSpPr>
        <p:spPr bwMode="auto">
          <a:xfrm>
            <a:off x="1066800" y="1371600"/>
            <a:ext cx="27432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Tybalt</a:t>
            </a:r>
          </a:p>
        </p:txBody>
      </p:sp>
      <p:sp>
        <p:nvSpPr>
          <p:cNvPr id="49156" name="WordArt 7" descr="White marble"/>
          <p:cNvSpPr>
            <a:spLocks noChangeArrowheads="1" noChangeShapeType="1" noTextEdit="1"/>
          </p:cNvSpPr>
          <p:nvPr/>
        </p:nvSpPr>
        <p:spPr bwMode="auto">
          <a:xfrm>
            <a:off x="4953000" y="1295400"/>
            <a:ext cx="3352800" cy="523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Prince Escalus</a:t>
            </a:r>
          </a:p>
        </p:txBody>
      </p:sp>
      <p:pic>
        <p:nvPicPr>
          <p:cNvPr id="49157" name="Picture 8" descr="Tiba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789113" y="1905000"/>
            <a:ext cx="15446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 Box 10"/>
          <p:cNvSpPr txBox="1">
            <a:spLocks noChangeArrowheads="1"/>
          </p:cNvSpPr>
          <p:nvPr/>
        </p:nvSpPr>
        <p:spPr bwMode="auto">
          <a:xfrm>
            <a:off x="533400" y="4800600"/>
            <a:ext cx="3962400" cy="1374775"/>
          </a:xfrm>
          <a:prstGeom prst="rect">
            <a:avLst/>
          </a:prstGeom>
          <a:noFill/>
          <a:ln w="9525">
            <a:noFill/>
            <a:miter lim="800000"/>
            <a:headEnd/>
            <a:tailEnd/>
          </a:ln>
          <a:effectLst/>
        </p:spPr>
        <p:txBody>
          <a:bodyPr>
            <a:spAutoFit/>
          </a:bodyPr>
          <a:lstStyle>
            <a:lvl1pPr eaLnBrk="0" hangingPunct="0">
              <a:defRPr sz="2400" b="1">
                <a:solidFill>
                  <a:schemeClr val="tx1"/>
                </a:solidFill>
                <a:latin typeface="Arial" charset="0"/>
                <a:ea typeface="ＭＳ Ｐゴシック" pitchFamily="-109" charset="-128"/>
              </a:defRPr>
            </a:lvl1pPr>
            <a:lvl2pPr marL="37931725" indent="-37474525" eaLnBrk="0" hangingPunct="0">
              <a:defRPr sz="2400" b="1">
                <a:solidFill>
                  <a:schemeClr val="tx1"/>
                </a:solidFill>
                <a:latin typeface="Arial" charset="0"/>
                <a:ea typeface="ＭＳ Ｐゴシック" pitchFamily="-109" charset="-128"/>
              </a:defRPr>
            </a:lvl2pPr>
            <a:lvl3pPr eaLnBrk="0" hangingPunct="0">
              <a:defRPr sz="2400" b="1">
                <a:solidFill>
                  <a:schemeClr val="tx1"/>
                </a:solidFill>
                <a:latin typeface="Arial" charset="0"/>
                <a:ea typeface="ＭＳ Ｐゴシック" pitchFamily="-109" charset="-128"/>
              </a:defRPr>
            </a:lvl3pPr>
            <a:lvl4pPr eaLnBrk="0" hangingPunct="0">
              <a:defRPr sz="2400" b="1">
                <a:solidFill>
                  <a:schemeClr val="tx1"/>
                </a:solidFill>
                <a:latin typeface="Arial" charset="0"/>
                <a:ea typeface="ＭＳ Ｐゴシック" pitchFamily="-109" charset="-128"/>
              </a:defRPr>
            </a:lvl4pPr>
            <a:lvl5pPr eaLnBrk="0" hangingPunct="0">
              <a:defRPr sz="2400" b="1">
                <a:solidFill>
                  <a:schemeClr val="tx1"/>
                </a:solidFill>
                <a:latin typeface="Arial" charset="0"/>
                <a:ea typeface="ＭＳ Ｐゴシック" pitchFamily="-109" charset="-128"/>
              </a:defRPr>
            </a:lvl5pPr>
            <a:lvl6pPr marL="457200" eaLnBrk="0" fontAlgn="base" hangingPunct="0">
              <a:spcBef>
                <a:spcPct val="0"/>
              </a:spcBef>
              <a:spcAft>
                <a:spcPct val="0"/>
              </a:spcAft>
              <a:defRPr sz="2400" b="1">
                <a:solidFill>
                  <a:schemeClr val="tx1"/>
                </a:solidFill>
                <a:latin typeface="Arial" charset="0"/>
                <a:ea typeface="ＭＳ Ｐゴシック" pitchFamily="-109" charset="-128"/>
              </a:defRPr>
            </a:lvl6pPr>
            <a:lvl7pPr marL="914400" eaLnBrk="0" fontAlgn="base" hangingPunct="0">
              <a:spcBef>
                <a:spcPct val="0"/>
              </a:spcBef>
              <a:spcAft>
                <a:spcPct val="0"/>
              </a:spcAft>
              <a:defRPr sz="2400" b="1">
                <a:solidFill>
                  <a:schemeClr val="tx1"/>
                </a:solidFill>
                <a:latin typeface="Arial" charset="0"/>
                <a:ea typeface="ＭＳ Ｐゴシック" pitchFamily="-109"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9"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9" charset="-128"/>
              </a:defRPr>
            </a:lvl9pPr>
          </a:lstStyle>
          <a:p>
            <a:pPr eaLnBrk="1" fontAlgn="base" hangingPunct="1">
              <a:spcBef>
                <a:spcPct val="0"/>
              </a:spcBef>
              <a:spcAft>
                <a:spcPct val="0"/>
              </a:spcAft>
              <a:defRPr/>
            </a:pPr>
            <a:r>
              <a:rPr lang="en-US" sz="1600" smtClean="0">
                <a:solidFill>
                  <a:srgbClr val="000000"/>
                </a:solidFill>
                <a:latin typeface="Times New Roman" pitchFamily="-109" charset="0"/>
              </a:rPr>
              <a:t>Tybalt is Juliet’s cousin.  He is a real   hot—head who fights just about everyone in the play. Tybalt thinks he is fighting for the honor of his family.</a:t>
            </a:r>
          </a:p>
          <a:p>
            <a:pPr eaLnBrk="1" fontAlgn="base" hangingPunct="1">
              <a:spcBef>
                <a:spcPct val="0"/>
              </a:spcBef>
              <a:spcAft>
                <a:spcPct val="0"/>
              </a:spcAft>
              <a:defRPr/>
            </a:pPr>
            <a:endParaRPr lang="en-US" sz="2000" smtClean="0">
              <a:solidFill>
                <a:srgbClr val="000000"/>
              </a:solidFill>
              <a:effectLst>
                <a:outerShdw blurRad="38100" dist="38100" dir="2700000" algn="tl">
                  <a:srgbClr val="C0C0C0"/>
                </a:outerShdw>
              </a:effectLst>
              <a:latin typeface="Times New Roman" pitchFamily="-109" charset="0"/>
            </a:endParaRPr>
          </a:p>
        </p:txBody>
      </p:sp>
      <p:sp>
        <p:nvSpPr>
          <p:cNvPr id="49159" name="Text Box 11"/>
          <p:cNvSpPr txBox="1">
            <a:spLocks noChangeArrowheads="1"/>
          </p:cNvSpPr>
          <p:nvPr/>
        </p:nvSpPr>
        <p:spPr bwMode="auto">
          <a:xfrm>
            <a:off x="4495800" y="4800600"/>
            <a:ext cx="396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The prince rules Verona.  He is the head of Verona’s courts who makes sure both the Capulets and Montagues keep the peace. </a:t>
            </a:r>
          </a:p>
        </p:txBody>
      </p:sp>
      <p:pic>
        <p:nvPicPr>
          <p:cNvPr id="49160" name="Picture 13" descr="2062505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1905000"/>
            <a:ext cx="2058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14"/>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 Characters</a:t>
            </a:r>
          </a:p>
        </p:txBody>
      </p:sp>
    </p:spTree>
    <p:extLst>
      <p:ext uri="{BB962C8B-B14F-4D97-AF65-F5344CB8AC3E}">
        <p14:creationId xmlns:p14="http://schemas.microsoft.com/office/powerpoint/2010/main" val="3331014093"/>
      </p:ext>
    </p:extLst>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WordArt 6" descr="White marble"/>
          <p:cNvSpPr>
            <a:spLocks noChangeArrowheads="1" noChangeShapeType="1" noTextEdit="1"/>
          </p:cNvSpPr>
          <p:nvPr/>
        </p:nvSpPr>
        <p:spPr bwMode="auto">
          <a:xfrm>
            <a:off x="1066800" y="1371600"/>
            <a:ext cx="27432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The Nurse</a:t>
            </a:r>
          </a:p>
        </p:txBody>
      </p:sp>
      <p:sp>
        <p:nvSpPr>
          <p:cNvPr id="50180" name="WordArt 7" descr="White marble"/>
          <p:cNvSpPr>
            <a:spLocks noChangeArrowheads="1" noChangeShapeType="1" noTextEdit="1"/>
          </p:cNvSpPr>
          <p:nvPr/>
        </p:nvSpPr>
        <p:spPr bwMode="auto">
          <a:xfrm>
            <a:off x="4876800" y="1371600"/>
            <a:ext cx="34290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Friar Lawrence</a:t>
            </a:r>
          </a:p>
        </p:txBody>
      </p:sp>
      <p:pic>
        <p:nvPicPr>
          <p:cNvPr id="50181" name="Picture 8" descr="Wetnur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057400"/>
            <a:ext cx="17859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10"/>
          <p:cNvSpPr txBox="1">
            <a:spLocks noChangeArrowheads="1"/>
          </p:cNvSpPr>
          <p:nvPr/>
        </p:nvSpPr>
        <p:spPr bwMode="auto">
          <a:xfrm>
            <a:off x="609600" y="4721225"/>
            <a:ext cx="373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The nurse is Juliet’s nanny.  She is a real character who  loves and cares for Juliet as if Juliet were her own daughter. </a:t>
            </a:r>
          </a:p>
        </p:txBody>
      </p:sp>
      <p:sp>
        <p:nvSpPr>
          <p:cNvPr id="50183" name="Text Box 11"/>
          <p:cNvSpPr txBox="1">
            <a:spLocks noChangeArrowheads="1"/>
          </p:cNvSpPr>
          <p:nvPr/>
        </p:nvSpPr>
        <p:spPr bwMode="auto">
          <a:xfrm>
            <a:off x="4648200" y="4724400"/>
            <a:ext cx="396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The friar is Romeo’s counselor and friend. He is good and kind, and hopes that, by marrying Romeo to Juliet, the long time family feud will end.</a:t>
            </a:r>
          </a:p>
        </p:txBody>
      </p:sp>
      <p:pic>
        <p:nvPicPr>
          <p:cNvPr id="50184" name="Picture 13" descr="200922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1981200"/>
            <a:ext cx="1673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Text Box 14"/>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a:t>
            </a:r>
            <a:r>
              <a:rPr lang="en-US" sz="3600" b="1">
                <a:solidFill>
                  <a:srgbClr val="681912"/>
                </a:solidFill>
                <a:effectLst>
                  <a:outerShdw blurRad="38100" dist="38100" dir="2700000" algn="tl">
                    <a:srgbClr val="DDDDDD"/>
                  </a:outerShdw>
                </a:effectLst>
                <a:latin typeface="Copperplate Gothic Bold" pitchFamily="-109" charset="0"/>
              </a:rPr>
              <a:t> Characters</a:t>
            </a:r>
          </a:p>
        </p:txBody>
      </p:sp>
    </p:spTree>
    <p:extLst>
      <p:ext uri="{BB962C8B-B14F-4D97-AF65-F5344CB8AC3E}">
        <p14:creationId xmlns:p14="http://schemas.microsoft.com/office/powerpoint/2010/main" val="3312903313"/>
      </p:ext>
    </p:extLst>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WordArt 6" descr="White marble"/>
          <p:cNvSpPr>
            <a:spLocks noChangeArrowheads="1" noChangeShapeType="1" noTextEdit="1"/>
          </p:cNvSpPr>
          <p:nvPr/>
        </p:nvSpPr>
        <p:spPr bwMode="auto">
          <a:xfrm>
            <a:off x="914400" y="1371600"/>
            <a:ext cx="3200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The County Paris</a:t>
            </a:r>
          </a:p>
        </p:txBody>
      </p:sp>
      <p:sp>
        <p:nvSpPr>
          <p:cNvPr id="51204" name="Text Box 8"/>
          <p:cNvSpPr txBox="1">
            <a:spLocks noChangeArrowheads="1"/>
          </p:cNvSpPr>
          <p:nvPr/>
        </p:nvSpPr>
        <p:spPr bwMode="auto">
          <a:xfrm>
            <a:off x="533400" y="4781550"/>
            <a:ext cx="3962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600">
                <a:solidFill>
                  <a:srgbClr val="000000"/>
                </a:solidFill>
                <a:latin typeface="Times New Roman" pitchFamily="18" charset="0"/>
              </a:rPr>
              <a:t>The County Paris is a count– an important nobleman.  He is related to the Prince and has asked Juliet’s father for Juliet’s hand in marriage.</a:t>
            </a:r>
          </a:p>
          <a:p>
            <a:pPr algn="just" eaLnBrk="1" fontAlgn="base" hangingPunct="1">
              <a:spcBef>
                <a:spcPct val="0"/>
              </a:spcBef>
              <a:spcAft>
                <a:spcPct val="0"/>
              </a:spcAft>
            </a:pPr>
            <a:endParaRPr lang="en-US" altLang="en-US" sz="1600">
              <a:solidFill>
                <a:srgbClr val="000000"/>
              </a:solidFill>
              <a:latin typeface="Times New Roman" pitchFamily="18" charset="0"/>
            </a:endParaRPr>
          </a:p>
        </p:txBody>
      </p:sp>
      <p:sp>
        <p:nvSpPr>
          <p:cNvPr id="55305" name="Text Box 9"/>
          <p:cNvSpPr txBox="1">
            <a:spLocks noChangeArrowheads="1"/>
          </p:cNvSpPr>
          <p:nvPr/>
        </p:nvSpPr>
        <p:spPr bwMode="auto">
          <a:xfrm>
            <a:off x="4572000" y="4797425"/>
            <a:ext cx="4038600" cy="825500"/>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600" b="1">
                <a:solidFill>
                  <a:srgbClr val="000000"/>
                </a:solidFill>
                <a:latin typeface="Times New Roman" pitchFamily="-109" charset="0"/>
              </a:rPr>
              <a:t>The servants serve both the Capulets and the Montagues. They help to spark the feud between the Capulets and the Montagues.</a:t>
            </a:r>
            <a:r>
              <a:rPr lang="en-US" sz="1600" b="1">
                <a:solidFill>
                  <a:srgbClr val="000000"/>
                </a:solidFill>
                <a:effectLst>
                  <a:outerShdw blurRad="38100" dist="38100" dir="2700000" algn="tl">
                    <a:srgbClr val="DDDDDD"/>
                  </a:outerShdw>
                </a:effectLst>
                <a:latin typeface="Times New Roman" pitchFamily="-109" charset="0"/>
              </a:rPr>
              <a:t> </a:t>
            </a:r>
          </a:p>
        </p:txBody>
      </p:sp>
      <p:sp>
        <p:nvSpPr>
          <p:cNvPr id="51206" name="WordArt 11" descr="White marble"/>
          <p:cNvSpPr>
            <a:spLocks noChangeArrowheads="1" noChangeShapeType="1" noTextEdit="1"/>
          </p:cNvSpPr>
          <p:nvPr/>
        </p:nvSpPr>
        <p:spPr bwMode="auto">
          <a:xfrm>
            <a:off x="4953000" y="1371600"/>
            <a:ext cx="3200400" cy="381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pPr>
            <a:r>
              <a:rPr lang="en-US" sz="2800" b="1" kern="10">
                <a:ln w="9525">
                  <a:round/>
                  <a:headEnd/>
                  <a:tailEnd/>
                </a:ln>
                <a:blipFill dpi="0" rotWithShape="0">
                  <a:blip r:embed="rId4"/>
                  <a:srcRect/>
                  <a:tile tx="0" ty="0" sx="100000" sy="100000" flip="none" algn="tl"/>
                </a:blipFill>
                <a:latin typeface="Georgia"/>
                <a:ea typeface="ＭＳ Ｐゴシック" pitchFamily="-109" charset="-128"/>
              </a:rPr>
              <a:t>The Servants</a:t>
            </a:r>
          </a:p>
        </p:txBody>
      </p:sp>
      <p:pic>
        <p:nvPicPr>
          <p:cNvPr id="51207" name="Picture 14" descr="Abr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2939">
            <a:off x="6789738" y="2743200"/>
            <a:ext cx="9144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5" descr="Balthaz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905000"/>
            <a:ext cx="954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7" descr="216925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1905000"/>
            <a:ext cx="27717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9" descr="2162439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1828800"/>
            <a:ext cx="9477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1" descr="2162437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6800" y="1905000"/>
            <a:ext cx="688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23" descr="2162446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000" y="2743200"/>
            <a:ext cx="996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0" name="Text Box 24"/>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The Characters</a:t>
            </a:r>
          </a:p>
        </p:txBody>
      </p:sp>
    </p:spTree>
    <p:extLst>
      <p:ext uri="{BB962C8B-B14F-4D97-AF65-F5344CB8AC3E}">
        <p14:creationId xmlns:p14="http://schemas.microsoft.com/office/powerpoint/2010/main" val="418183838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609600" y="5486400"/>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50000"/>
              </a:spcBef>
              <a:spcAft>
                <a:spcPct val="0"/>
              </a:spcAft>
            </a:pPr>
            <a:endParaRPr lang="en-US" altLang="en-US" b="0">
              <a:solidFill>
                <a:srgbClr val="000000"/>
              </a:solidFill>
            </a:endParaRPr>
          </a:p>
        </p:txBody>
      </p:sp>
      <p:sp>
        <p:nvSpPr>
          <p:cNvPr id="16389" name="Text Box 5"/>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About</a:t>
            </a:r>
            <a:r>
              <a:rPr lang="en-US" sz="3200" b="1">
                <a:solidFill>
                  <a:srgbClr val="681912"/>
                </a:solidFill>
                <a:effectLst>
                  <a:outerShdw blurRad="38100" dist="38100" dir="2700000" algn="tl">
                    <a:srgbClr val="DDDDDD"/>
                  </a:outerShdw>
                </a:effectLst>
                <a:latin typeface="Copperplate Gothic Bold" pitchFamily="-109" charset="0"/>
              </a:rPr>
              <a:t> the Author</a:t>
            </a:r>
          </a:p>
        </p:txBody>
      </p:sp>
      <p:sp>
        <p:nvSpPr>
          <p:cNvPr id="11269" name="AutoShape 11"/>
          <p:cNvSpPr>
            <a:spLocks noChangeArrowheads="1"/>
          </p:cNvSpPr>
          <p:nvPr/>
        </p:nvSpPr>
        <p:spPr bwMode="auto">
          <a:xfrm>
            <a:off x="609600" y="1066800"/>
            <a:ext cx="4191000" cy="53340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1270" name="AutoShape 12"/>
          <p:cNvSpPr>
            <a:spLocks noChangeArrowheads="1"/>
          </p:cNvSpPr>
          <p:nvPr/>
        </p:nvSpPr>
        <p:spPr bwMode="auto">
          <a:xfrm flipH="1">
            <a:off x="4953000" y="50292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1271" name="AutoShape 14"/>
          <p:cNvSpPr>
            <a:spLocks noChangeArrowheads="1"/>
          </p:cNvSpPr>
          <p:nvPr/>
        </p:nvSpPr>
        <p:spPr bwMode="auto">
          <a:xfrm flipH="1">
            <a:off x="4953000" y="30480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1272" name="AutoShape 15"/>
          <p:cNvSpPr>
            <a:spLocks noChangeArrowheads="1"/>
          </p:cNvSpPr>
          <p:nvPr/>
        </p:nvSpPr>
        <p:spPr bwMode="auto">
          <a:xfrm flipH="1">
            <a:off x="4953000" y="16764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1273" name="Rectangle 17"/>
          <p:cNvSpPr>
            <a:spLocks noChangeArrowheads="1"/>
          </p:cNvSpPr>
          <p:nvPr/>
        </p:nvSpPr>
        <p:spPr bwMode="auto">
          <a:xfrm>
            <a:off x="5257800" y="33528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That is a lot of writing!</a:t>
            </a:r>
          </a:p>
        </p:txBody>
      </p:sp>
      <p:sp>
        <p:nvSpPr>
          <p:cNvPr id="11274" name="Text Box 19"/>
          <p:cNvSpPr txBox="1">
            <a:spLocks noChangeArrowheads="1"/>
          </p:cNvSpPr>
          <p:nvPr/>
        </p:nvSpPr>
        <p:spPr bwMode="auto">
          <a:xfrm>
            <a:off x="762000" y="1522413"/>
            <a:ext cx="403860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Shakespeare was born in  Stratford, </a:t>
            </a:r>
          </a:p>
          <a:p>
            <a:pPr algn="just" eaLnBrk="1" fontAlgn="base" hangingPunct="1">
              <a:spcBef>
                <a:spcPct val="0"/>
              </a:spcBef>
              <a:spcAft>
                <a:spcPct val="0"/>
              </a:spcAft>
            </a:pPr>
            <a:r>
              <a:rPr lang="en-US" altLang="en-US">
                <a:solidFill>
                  <a:srgbClr val="000000"/>
                </a:solidFill>
                <a:latin typeface="Times New Roman" pitchFamily="18" charset="0"/>
              </a:rPr>
              <a:t>  England in 1564, but no one knows </a:t>
            </a:r>
          </a:p>
          <a:p>
            <a:pPr algn="just" eaLnBrk="1" fontAlgn="base" hangingPunct="1">
              <a:spcBef>
                <a:spcPct val="0"/>
              </a:spcBef>
              <a:spcAft>
                <a:spcPct val="0"/>
              </a:spcAft>
            </a:pPr>
            <a:r>
              <a:rPr lang="en-US" altLang="en-US">
                <a:solidFill>
                  <a:srgbClr val="000000"/>
                </a:solidFill>
                <a:latin typeface="Times New Roman" pitchFamily="18" charset="0"/>
              </a:rPr>
              <a:t>  the actual day of Shakespeare’s birth!</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He wrote 37 plays as well as 154 </a:t>
            </a:r>
          </a:p>
          <a:p>
            <a:pPr algn="just" eaLnBrk="1" fontAlgn="base" hangingPunct="1">
              <a:spcBef>
                <a:spcPct val="0"/>
              </a:spcBef>
              <a:spcAft>
                <a:spcPct val="0"/>
              </a:spcAft>
            </a:pPr>
            <a:r>
              <a:rPr lang="en-US" altLang="en-US">
                <a:solidFill>
                  <a:srgbClr val="000000"/>
                </a:solidFill>
                <a:latin typeface="Times New Roman" pitchFamily="18" charset="0"/>
              </a:rPr>
              <a:t>  sonnets, but Shakespeare never </a:t>
            </a:r>
          </a:p>
          <a:p>
            <a:pPr algn="just" eaLnBrk="1" fontAlgn="base" hangingPunct="1">
              <a:spcBef>
                <a:spcPct val="0"/>
              </a:spcBef>
              <a:spcAft>
                <a:spcPct val="0"/>
              </a:spcAft>
            </a:pPr>
            <a:r>
              <a:rPr lang="en-US" altLang="en-US">
                <a:solidFill>
                  <a:srgbClr val="000000"/>
                </a:solidFill>
                <a:latin typeface="Times New Roman" pitchFamily="18" charset="0"/>
              </a:rPr>
              <a:t>  published any of his plays! </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Shakespeare is considered the </a:t>
            </a:r>
          </a:p>
          <a:p>
            <a:pPr algn="just" eaLnBrk="1" fontAlgn="base" hangingPunct="1">
              <a:spcBef>
                <a:spcPct val="0"/>
              </a:spcBef>
              <a:spcAft>
                <a:spcPct val="0"/>
              </a:spcAft>
            </a:pPr>
            <a:r>
              <a:rPr lang="en-US" altLang="en-US">
                <a:solidFill>
                  <a:srgbClr val="000000"/>
                </a:solidFill>
                <a:latin typeface="Times New Roman" pitchFamily="18" charset="0"/>
              </a:rPr>
              <a:t>  greatest writer in the English</a:t>
            </a:r>
          </a:p>
          <a:p>
            <a:pPr algn="just" eaLnBrk="1" fontAlgn="base" hangingPunct="1">
              <a:spcBef>
                <a:spcPct val="0"/>
              </a:spcBef>
              <a:spcAft>
                <a:spcPct val="0"/>
              </a:spcAft>
            </a:pPr>
            <a:r>
              <a:rPr lang="en-US" altLang="en-US">
                <a:solidFill>
                  <a:srgbClr val="000000"/>
                </a:solidFill>
                <a:latin typeface="Times New Roman" pitchFamily="18" charset="0"/>
              </a:rPr>
              <a:t>  language.</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Surprisingly, Shakespeare's family </a:t>
            </a:r>
          </a:p>
          <a:p>
            <a:pPr algn="just" eaLnBrk="1" fontAlgn="base" hangingPunct="1">
              <a:spcBef>
                <a:spcPct val="0"/>
              </a:spcBef>
              <a:spcAft>
                <a:spcPct val="0"/>
              </a:spcAft>
            </a:pPr>
            <a:r>
              <a:rPr lang="en-US" altLang="en-US">
                <a:solidFill>
                  <a:srgbClr val="000000"/>
                </a:solidFill>
                <a:latin typeface="Times New Roman" pitchFamily="18" charset="0"/>
              </a:rPr>
              <a:t>  was illiterate!</a:t>
            </a:r>
          </a:p>
          <a:p>
            <a:pPr eaLnBrk="1" fontAlgn="base" hangingPunct="1">
              <a:spcBef>
                <a:spcPct val="0"/>
              </a:spcBef>
              <a:spcAft>
                <a:spcPct val="0"/>
              </a:spcAft>
            </a:pPr>
            <a:endParaRPr lang="en-US" altLang="en-US">
              <a:solidFill>
                <a:srgbClr val="000000"/>
              </a:solidFill>
              <a:latin typeface="Times New Roman" pitchFamily="18" charset="0"/>
            </a:endParaRPr>
          </a:p>
        </p:txBody>
      </p:sp>
      <p:pic>
        <p:nvPicPr>
          <p:cNvPr id="11275" name="Picture 26" descr="198917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990600"/>
            <a:ext cx="1541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8" name="Text Box 24"/>
          <p:cNvSpPr txBox="1">
            <a:spLocks noChangeArrowheads="1"/>
          </p:cNvSpPr>
          <p:nvPr/>
        </p:nvSpPr>
        <p:spPr bwMode="auto">
          <a:xfrm>
            <a:off x="6858000" y="2514600"/>
            <a:ext cx="1422400" cy="3048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400" b="1">
                <a:solidFill>
                  <a:srgbClr val="000000"/>
                </a:solidFill>
                <a:effectLst>
                  <a:outerShdw blurRad="38100" dist="38100" dir="2700000" algn="tl">
                    <a:srgbClr val="DDDDDD"/>
                  </a:outerShdw>
                </a:effectLst>
                <a:latin typeface="Verdana" pitchFamily="-109" charset="0"/>
              </a:rPr>
              <a:t>Stratford</a:t>
            </a:r>
          </a:p>
        </p:txBody>
      </p:sp>
      <p:sp>
        <p:nvSpPr>
          <p:cNvPr id="16411" name="Text Box 27"/>
          <p:cNvSpPr txBox="1">
            <a:spLocks noChangeArrowheads="1"/>
          </p:cNvSpPr>
          <p:nvPr/>
        </p:nvSpPr>
        <p:spPr bwMode="auto">
          <a:xfrm>
            <a:off x="7848600" y="2971800"/>
            <a:ext cx="1066800" cy="3048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400" b="1">
                <a:solidFill>
                  <a:srgbClr val="000000"/>
                </a:solidFill>
                <a:effectLst>
                  <a:outerShdw blurRad="38100" dist="38100" dir="2700000" algn="tl">
                    <a:srgbClr val="DDDDDD"/>
                  </a:outerShdw>
                </a:effectLst>
                <a:latin typeface="Verdana" pitchFamily="-109" charset="0"/>
              </a:rPr>
              <a:t>London</a:t>
            </a:r>
          </a:p>
        </p:txBody>
      </p:sp>
      <p:sp>
        <p:nvSpPr>
          <p:cNvPr id="16413" name="AutoShape 29"/>
          <p:cNvSpPr>
            <a:spLocks noChangeArrowheads="1"/>
          </p:cNvSpPr>
          <p:nvPr/>
        </p:nvSpPr>
        <p:spPr bwMode="auto">
          <a:xfrm>
            <a:off x="8229600" y="2895600"/>
            <a:ext cx="152400" cy="152400"/>
          </a:xfrm>
          <a:prstGeom prst="star5">
            <a:avLst/>
          </a:prstGeom>
          <a:solidFill>
            <a:srgbClr val="FFCC00"/>
          </a:solidFill>
          <a:ln w="9525">
            <a:solidFill>
              <a:schemeClr val="tx1"/>
            </a:solidFill>
            <a:miter lim="800000"/>
            <a:headEnd/>
            <a:tailEnd/>
          </a:ln>
          <a:effectLst/>
        </p:spPr>
        <p:txBody>
          <a:bodyPr wrap="none" anchor="ctr"/>
          <a:lstStyle/>
          <a:p>
            <a:pPr fontAlgn="base">
              <a:spcBef>
                <a:spcPct val="0"/>
              </a:spcBef>
              <a:spcAft>
                <a:spcPct val="0"/>
              </a:spcAft>
              <a:defRPr/>
            </a:pPr>
            <a:endParaRPr lang="en-US" b="1">
              <a:solidFill>
                <a:srgbClr val="000000"/>
              </a:solidFill>
            </a:endParaRPr>
          </a:p>
        </p:txBody>
      </p:sp>
      <p:pic>
        <p:nvPicPr>
          <p:cNvPr id="11279" name="Picture 32" descr="220815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2590800"/>
            <a:ext cx="2270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43" descr="Writing_i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352800"/>
            <a:ext cx="15430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45" descr="68524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8768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Rectangle 48"/>
          <p:cNvSpPr>
            <a:spLocks noChangeArrowheads="1"/>
          </p:cNvSpPr>
          <p:nvPr/>
        </p:nvSpPr>
        <p:spPr bwMode="auto">
          <a:xfrm>
            <a:off x="5257800" y="53340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Illiterate means they could not read or write!  Imagine that!</a:t>
            </a:r>
          </a:p>
        </p:txBody>
      </p:sp>
      <p:sp>
        <p:nvSpPr>
          <p:cNvPr id="11283" name="Rectangle 49"/>
          <p:cNvSpPr>
            <a:spLocks noChangeArrowheads="1"/>
          </p:cNvSpPr>
          <p:nvPr/>
        </p:nvSpPr>
        <p:spPr bwMode="auto">
          <a:xfrm>
            <a:off x="5105400" y="1905000"/>
            <a:ext cx="2362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Look at the map. </a:t>
            </a:r>
          </a:p>
          <a:p>
            <a:pPr eaLnBrk="1" fontAlgn="base" hangingPunct="1">
              <a:spcBef>
                <a:spcPct val="0"/>
              </a:spcBef>
              <a:spcAft>
                <a:spcPct val="0"/>
              </a:spcAft>
            </a:pPr>
            <a:r>
              <a:rPr lang="en-US" altLang="en-US" sz="1400">
                <a:solidFill>
                  <a:srgbClr val="000000"/>
                </a:solidFill>
                <a:latin typeface="Times New Roman" pitchFamily="18" charset="0"/>
              </a:rPr>
              <a:t>It gives a good idea</a:t>
            </a:r>
          </a:p>
          <a:p>
            <a:pPr eaLnBrk="1" fontAlgn="base" hangingPunct="1">
              <a:spcBef>
                <a:spcPct val="0"/>
              </a:spcBef>
              <a:spcAft>
                <a:spcPct val="0"/>
              </a:spcAft>
            </a:pPr>
            <a:r>
              <a:rPr lang="en-US" altLang="en-US" sz="1400">
                <a:solidFill>
                  <a:srgbClr val="000000"/>
                </a:solidFill>
                <a:latin typeface="Times New Roman" pitchFamily="18" charset="0"/>
              </a:rPr>
              <a:t>where Stratford is located.</a:t>
            </a:r>
          </a:p>
        </p:txBody>
      </p:sp>
    </p:spTree>
    <p:extLst>
      <p:ext uri="{BB962C8B-B14F-4D97-AF65-F5344CB8AC3E}">
        <p14:creationId xmlns:p14="http://schemas.microsoft.com/office/powerpoint/2010/main" val="2945656432"/>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 Box 3"/>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DDDDDD"/>
                  </a:outerShdw>
                </a:effectLst>
              </a:rPr>
              <a:t>Shakespeare Odds &amp; Ends</a:t>
            </a:r>
          </a:p>
        </p:txBody>
      </p:sp>
      <p:sp>
        <p:nvSpPr>
          <p:cNvPr id="12292" name="AutoShape 4"/>
          <p:cNvSpPr>
            <a:spLocks noChangeArrowheads="1"/>
          </p:cNvSpPr>
          <p:nvPr/>
        </p:nvSpPr>
        <p:spPr bwMode="auto">
          <a:xfrm>
            <a:off x="609600" y="1066800"/>
            <a:ext cx="4114800" cy="52578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2293" name="Rectangle 6"/>
          <p:cNvSpPr>
            <a:spLocks noChangeArrowheads="1"/>
          </p:cNvSpPr>
          <p:nvPr/>
        </p:nvSpPr>
        <p:spPr bwMode="auto">
          <a:xfrm>
            <a:off x="5257800" y="4664075"/>
            <a:ext cx="3048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Let’s see, that made him </a:t>
            </a:r>
          </a:p>
          <a:p>
            <a:pPr eaLnBrk="1" fontAlgn="base" hangingPunct="1">
              <a:spcBef>
                <a:spcPct val="0"/>
              </a:spcBef>
              <a:spcAft>
                <a:spcPct val="0"/>
              </a:spcAft>
            </a:pPr>
            <a:r>
              <a:rPr lang="en-US" altLang="en-US" sz="1400">
                <a:solidFill>
                  <a:srgbClr val="000000"/>
                </a:solidFill>
                <a:latin typeface="Times New Roman" pitchFamily="18" charset="0"/>
              </a:rPr>
              <a:t>only 1, 2, 3… 52!</a:t>
            </a:r>
          </a:p>
        </p:txBody>
      </p:sp>
      <p:sp>
        <p:nvSpPr>
          <p:cNvPr id="12294" name="AutoShape 7"/>
          <p:cNvSpPr>
            <a:spLocks noChangeArrowheads="1"/>
          </p:cNvSpPr>
          <p:nvPr/>
        </p:nvSpPr>
        <p:spPr bwMode="auto">
          <a:xfrm flipH="1">
            <a:off x="4953000" y="43434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2295" name="Text Box 8"/>
          <p:cNvSpPr txBox="1">
            <a:spLocks noChangeArrowheads="1"/>
          </p:cNvSpPr>
          <p:nvPr/>
        </p:nvSpPr>
        <p:spPr bwMode="auto">
          <a:xfrm>
            <a:off x="762000" y="1274763"/>
            <a:ext cx="381000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There are stories that Shakespeare</a:t>
            </a:r>
          </a:p>
          <a:p>
            <a:pPr algn="just" eaLnBrk="1" fontAlgn="base" hangingPunct="1">
              <a:spcBef>
                <a:spcPct val="0"/>
              </a:spcBef>
              <a:spcAft>
                <a:spcPct val="0"/>
              </a:spcAft>
            </a:pPr>
            <a:r>
              <a:rPr lang="en-US" altLang="en-US">
                <a:solidFill>
                  <a:srgbClr val="000000"/>
                </a:solidFill>
                <a:latin typeface="Times New Roman" pitchFamily="18" charset="0"/>
              </a:rPr>
              <a:t>   fled Stratford because he stole a</a:t>
            </a:r>
          </a:p>
          <a:p>
            <a:pPr algn="just" eaLnBrk="1" fontAlgn="base" hangingPunct="1">
              <a:spcBef>
                <a:spcPct val="0"/>
              </a:spcBef>
              <a:spcAft>
                <a:spcPct val="0"/>
              </a:spcAft>
            </a:pPr>
            <a:r>
              <a:rPr lang="en-US" altLang="en-US">
                <a:solidFill>
                  <a:srgbClr val="000000"/>
                </a:solidFill>
                <a:latin typeface="Times New Roman" pitchFamily="18" charset="0"/>
              </a:rPr>
              <a:t>   deer; he did not want to be </a:t>
            </a:r>
          </a:p>
          <a:p>
            <a:pPr algn="just" eaLnBrk="1" fontAlgn="base" hangingPunct="1">
              <a:spcBef>
                <a:spcPct val="0"/>
              </a:spcBef>
              <a:spcAft>
                <a:spcPct val="0"/>
              </a:spcAft>
            </a:pPr>
            <a:r>
              <a:rPr lang="en-US" altLang="en-US">
                <a:solidFill>
                  <a:srgbClr val="000000"/>
                </a:solidFill>
                <a:latin typeface="Times New Roman" pitchFamily="18" charset="0"/>
              </a:rPr>
              <a:t>   prosecuted.</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We really don’t know what </a:t>
            </a:r>
          </a:p>
          <a:p>
            <a:pPr algn="just" eaLnBrk="1" fontAlgn="base" hangingPunct="1">
              <a:spcBef>
                <a:spcPct val="0"/>
              </a:spcBef>
              <a:spcAft>
                <a:spcPct val="0"/>
              </a:spcAft>
            </a:pPr>
            <a:r>
              <a:rPr lang="en-US" altLang="en-US">
                <a:solidFill>
                  <a:srgbClr val="000000"/>
                </a:solidFill>
                <a:latin typeface="Times New Roman" pitchFamily="18" charset="0"/>
              </a:rPr>
              <a:t>  Shakespeare looked like because</a:t>
            </a:r>
          </a:p>
          <a:p>
            <a:pPr algn="just" eaLnBrk="1" fontAlgn="base" hangingPunct="1">
              <a:spcBef>
                <a:spcPct val="0"/>
              </a:spcBef>
              <a:spcAft>
                <a:spcPct val="0"/>
              </a:spcAft>
            </a:pPr>
            <a:r>
              <a:rPr lang="en-US" altLang="en-US">
                <a:solidFill>
                  <a:srgbClr val="000000"/>
                </a:solidFill>
                <a:latin typeface="Times New Roman" pitchFamily="18" charset="0"/>
              </a:rPr>
              <a:t>  his portrait was never painted while</a:t>
            </a:r>
          </a:p>
          <a:p>
            <a:pPr algn="just" eaLnBrk="1" fontAlgn="base" hangingPunct="1">
              <a:spcBef>
                <a:spcPct val="0"/>
              </a:spcBef>
              <a:spcAft>
                <a:spcPct val="0"/>
              </a:spcAft>
            </a:pPr>
            <a:r>
              <a:rPr lang="en-US" altLang="en-US">
                <a:solidFill>
                  <a:srgbClr val="000000"/>
                </a:solidFill>
                <a:latin typeface="Times New Roman" pitchFamily="18" charset="0"/>
              </a:rPr>
              <a:t>  he was alive. </a:t>
            </a:r>
          </a:p>
          <a:p>
            <a:pPr algn="just" eaLnBrk="1" fontAlgn="base" hangingPunct="1">
              <a:spcBef>
                <a:spcPct val="0"/>
              </a:spcBef>
              <a:spcAft>
                <a:spcPct val="0"/>
              </a:spcAft>
            </a:pPr>
            <a:endParaRPr lang="en-US" altLang="en-US">
              <a:solidFill>
                <a:srgbClr val="000000"/>
              </a:solidFill>
              <a:latin typeface="Times New Roman" pitchFamily="18" charset="0"/>
            </a:endParaRPr>
          </a:p>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Shakespeare died in 1615.</a:t>
            </a:r>
          </a:p>
          <a:p>
            <a:pPr algn="just" eaLnBrk="1" fontAlgn="base" hangingPunct="1">
              <a:spcBef>
                <a:spcPct val="0"/>
              </a:spcBef>
              <a:spcAft>
                <a:spcPct val="0"/>
              </a:spcAft>
              <a:buFontTx/>
              <a:buChar char="•"/>
            </a:pPr>
            <a:endParaRPr lang="en-US" altLang="en-US">
              <a:solidFill>
                <a:srgbClr val="000000"/>
              </a:solidFill>
              <a:latin typeface="Times New Roman" pitchFamily="18" charset="0"/>
            </a:endParaRPr>
          </a:p>
          <a:p>
            <a:pPr algn="just" eaLnBrk="1" fontAlgn="base" hangingPunct="1">
              <a:spcBef>
                <a:spcPct val="0"/>
              </a:spcBef>
              <a:spcAft>
                <a:spcPct val="0"/>
              </a:spcAft>
              <a:buFontTx/>
              <a:buChar char="•"/>
            </a:pPr>
            <a:r>
              <a:rPr lang="en-US" altLang="en-US" sz="2000">
                <a:solidFill>
                  <a:srgbClr val="681912"/>
                </a:solidFill>
                <a:latin typeface="Times New Roman" pitchFamily="18" charset="0"/>
              </a:rPr>
              <a:t> </a:t>
            </a:r>
            <a:r>
              <a:rPr lang="en-US" altLang="en-US">
                <a:solidFill>
                  <a:srgbClr val="000000"/>
                </a:solidFill>
                <a:latin typeface="Times New Roman" pitchFamily="18" charset="0"/>
              </a:rPr>
              <a:t>All of Shakespeare’s grandchildren</a:t>
            </a:r>
          </a:p>
          <a:p>
            <a:pPr algn="just" eaLnBrk="1" fontAlgn="base" hangingPunct="1">
              <a:spcBef>
                <a:spcPct val="0"/>
              </a:spcBef>
              <a:spcAft>
                <a:spcPct val="0"/>
              </a:spcAft>
            </a:pPr>
            <a:r>
              <a:rPr lang="en-US" altLang="en-US">
                <a:solidFill>
                  <a:srgbClr val="000000"/>
                </a:solidFill>
                <a:latin typeface="Times New Roman" pitchFamily="18" charset="0"/>
              </a:rPr>
              <a:t>  died – he had no descendents.</a:t>
            </a:r>
          </a:p>
        </p:txBody>
      </p:sp>
      <p:pic>
        <p:nvPicPr>
          <p:cNvPr id="12296" name="Picture 9" descr="Deer_run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066800"/>
            <a:ext cx="12096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AutoShape 11"/>
          <p:cNvSpPr>
            <a:spLocks noChangeArrowheads="1"/>
          </p:cNvSpPr>
          <p:nvPr/>
        </p:nvSpPr>
        <p:spPr bwMode="auto">
          <a:xfrm flipH="1">
            <a:off x="4953000" y="30480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2298" name="AutoShape 12"/>
          <p:cNvSpPr>
            <a:spLocks noChangeArrowheads="1"/>
          </p:cNvSpPr>
          <p:nvPr/>
        </p:nvSpPr>
        <p:spPr bwMode="auto">
          <a:xfrm flipH="1">
            <a:off x="4953000" y="16764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pic>
        <p:nvPicPr>
          <p:cNvPr id="12299" name="Picture 13" descr="151611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5029200"/>
            <a:ext cx="19812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Rectangle 15"/>
          <p:cNvSpPr>
            <a:spLocks noChangeArrowheads="1"/>
          </p:cNvSpPr>
          <p:nvPr/>
        </p:nvSpPr>
        <p:spPr bwMode="auto">
          <a:xfrm>
            <a:off x="5181600" y="19812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“Doe, a dear, a female dear…”</a:t>
            </a:r>
          </a:p>
        </p:txBody>
      </p:sp>
      <p:sp>
        <p:nvSpPr>
          <p:cNvPr id="12301" name="Rectangle 16"/>
          <p:cNvSpPr>
            <a:spLocks noChangeArrowheads="1"/>
          </p:cNvSpPr>
          <p:nvPr/>
        </p:nvSpPr>
        <p:spPr bwMode="auto">
          <a:xfrm>
            <a:off x="5257800" y="3368675"/>
            <a:ext cx="3048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Why do you think they didn’t </a:t>
            </a:r>
          </a:p>
          <a:p>
            <a:pPr eaLnBrk="1" fontAlgn="base" hangingPunct="1">
              <a:spcBef>
                <a:spcPct val="0"/>
              </a:spcBef>
              <a:spcAft>
                <a:spcPct val="0"/>
              </a:spcAft>
            </a:pPr>
            <a:r>
              <a:rPr lang="en-US" altLang="en-US" sz="1400">
                <a:solidFill>
                  <a:srgbClr val="000000"/>
                </a:solidFill>
                <a:latin typeface="Times New Roman" pitchFamily="18" charset="0"/>
              </a:rPr>
              <a:t>just use a camera?</a:t>
            </a:r>
          </a:p>
        </p:txBody>
      </p:sp>
      <p:pic>
        <p:nvPicPr>
          <p:cNvPr id="12302" name="Picture 17" descr="200448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2819400"/>
            <a:ext cx="13716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130828"/>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3"/>
          <p:cNvSpPr>
            <a:spLocks noChangeArrowheads="1"/>
          </p:cNvSpPr>
          <p:nvPr/>
        </p:nvSpPr>
        <p:spPr bwMode="auto">
          <a:xfrm>
            <a:off x="533400" y="1066800"/>
            <a:ext cx="41910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3316" name="Rectangle 4"/>
          <p:cNvSpPr>
            <a:spLocks noChangeArrowheads="1"/>
          </p:cNvSpPr>
          <p:nvPr/>
        </p:nvSpPr>
        <p:spPr bwMode="auto">
          <a:xfrm>
            <a:off x="609600" y="1143000"/>
            <a:ext cx="411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2238" indent="-122238"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Queen Elizabeth I (1558-1603) ruled England and helped her country become a leading naval and commercial power in the western world.</a:t>
            </a:r>
          </a:p>
          <a:p>
            <a:pPr eaLnBrk="1" fontAlgn="base" hangingPunct="1">
              <a:spcBef>
                <a:spcPct val="0"/>
              </a:spcBef>
              <a:spcAft>
                <a:spcPct val="0"/>
              </a:spcAft>
              <a:buClr>
                <a:srgbClr val="681912"/>
              </a:buClr>
              <a:buSzPct val="125000"/>
            </a:pPr>
            <a:endParaRPr lang="en-US" altLang="en-US" sz="1600">
              <a:solidFill>
                <a:srgbClr val="000000"/>
              </a:solidFill>
              <a:latin typeface="Times New Roman" pitchFamily="18" charset="0"/>
            </a:endParaRPr>
          </a:p>
          <a:p>
            <a:pPr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Sir Francis Drake sailed his ship around the world and became one of the most popular English sea captains in history.</a:t>
            </a:r>
          </a:p>
          <a:p>
            <a:pPr eaLnBrk="1" fontAlgn="base" hangingPunct="1">
              <a:spcBef>
                <a:spcPct val="0"/>
              </a:spcBef>
              <a:spcAft>
                <a:spcPct val="0"/>
              </a:spcAft>
              <a:buClr>
                <a:srgbClr val="681912"/>
              </a:buClr>
              <a:buSzPct val="125000"/>
              <a:buFontTx/>
              <a:buChar char="•"/>
            </a:pPr>
            <a:endParaRPr lang="en-US" altLang="en-US" sz="1600">
              <a:solidFill>
                <a:srgbClr val="000000"/>
              </a:solidFill>
              <a:latin typeface="Times New Roman" pitchFamily="18" charset="0"/>
            </a:endParaRPr>
          </a:p>
          <a:p>
            <a:pPr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In the 16th century, London was being transformed. Its population grew 400% during the 1500s, to nearly 200,000 people in the city and outlying areas.</a:t>
            </a:r>
          </a:p>
          <a:p>
            <a:pPr eaLnBrk="1" fontAlgn="base" hangingPunct="1">
              <a:spcBef>
                <a:spcPct val="0"/>
              </a:spcBef>
              <a:spcAft>
                <a:spcPct val="0"/>
              </a:spcAft>
              <a:buClr>
                <a:srgbClr val="681912"/>
              </a:buClr>
              <a:buSzPct val="125000"/>
              <a:buFontTx/>
              <a:buChar char="•"/>
            </a:pPr>
            <a:endParaRPr lang="en-US" altLang="en-US" sz="1600">
              <a:solidFill>
                <a:srgbClr val="000000"/>
              </a:solidFill>
              <a:latin typeface="Times New Roman" pitchFamily="18" charset="0"/>
            </a:endParaRPr>
          </a:p>
          <a:p>
            <a:pPr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The plague known as the Black Death, which swept through England and Europe, was the major cause of death during this time. This disease was carried by rats living in the streets. Unfortunately, only the very rich were able to afford doctors and many people died.</a:t>
            </a:r>
            <a:endParaRPr lang="en-US" altLang="en-US" sz="1600" b="0">
              <a:solidFill>
                <a:srgbClr val="000000"/>
              </a:solidFill>
              <a:latin typeface="Times New Roman" pitchFamily="18" charset="0"/>
            </a:endParaRPr>
          </a:p>
        </p:txBody>
      </p:sp>
      <p:sp>
        <p:nvSpPr>
          <p:cNvPr id="219141" name="Rectangle 5"/>
          <p:cNvSpPr>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C0C0C0"/>
                  </a:outerShdw>
                </a:effectLst>
                <a:ea typeface="ＭＳ Ｐゴシック" pitchFamily="-109" charset="-128"/>
              </a:rPr>
              <a:t>Shakespeare’s</a:t>
            </a:r>
            <a:r>
              <a:rPr lang="en-US" sz="3000" b="1">
                <a:solidFill>
                  <a:srgbClr val="681912"/>
                </a:solidFill>
                <a:effectLst>
                  <a:outerShdw blurRad="38100" dist="38100" dir="2700000" algn="tl">
                    <a:srgbClr val="C0C0C0"/>
                  </a:outerShdw>
                </a:effectLst>
                <a:latin typeface="Copperplate Gothic Bold" pitchFamily="-109" charset="0"/>
                <a:ea typeface="ＭＳ Ｐゴシック" pitchFamily="-109" charset="-128"/>
              </a:rPr>
              <a:t> England</a:t>
            </a:r>
          </a:p>
        </p:txBody>
      </p:sp>
      <p:sp>
        <p:nvSpPr>
          <p:cNvPr id="13318" name="AutoShape 6"/>
          <p:cNvSpPr>
            <a:spLocks noChangeArrowheads="1"/>
          </p:cNvSpPr>
          <p:nvPr/>
        </p:nvSpPr>
        <p:spPr bwMode="auto">
          <a:xfrm flipH="1">
            <a:off x="4953000" y="26670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3319" name="AutoShape 7"/>
          <p:cNvSpPr>
            <a:spLocks noChangeArrowheads="1"/>
          </p:cNvSpPr>
          <p:nvPr/>
        </p:nvSpPr>
        <p:spPr bwMode="auto">
          <a:xfrm flipH="1">
            <a:off x="4953000" y="45720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3320" name="AutoShape 8"/>
          <p:cNvSpPr>
            <a:spLocks noChangeArrowheads="1"/>
          </p:cNvSpPr>
          <p:nvPr/>
        </p:nvSpPr>
        <p:spPr bwMode="auto">
          <a:xfrm flipH="1">
            <a:off x="4953000" y="15240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3321" name="Rectangle 9"/>
          <p:cNvSpPr>
            <a:spLocks noChangeArrowheads="1"/>
          </p:cNvSpPr>
          <p:nvPr/>
        </p:nvSpPr>
        <p:spPr bwMode="auto">
          <a:xfrm>
            <a:off x="5105400" y="1752600"/>
            <a:ext cx="2743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Queen Elizabeth ruled </a:t>
            </a:r>
          </a:p>
          <a:p>
            <a:pPr eaLnBrk="1" fontAlgn="base" hangingPunct="1">
              <a:spcBef>
                <a:spcPct val="0"/>
              </a:spcBef>
              <a:spcAft>
                <a:spcPct val="0"/>
              </a:spcAft>
            </a:pPr>
            <a:r>
              <a:rPr lang="en-US" altLang="en-US" sz="1400">
                <a:solidFill>
                  <a:srgbClr val="000000"/>
                </a:solidFill>
                <a:latin typeface="Times New Roman" pitchFamily="18" charset="0"/>
              </a:rPr>
              <a:t>England as a single woman </a:t>
            </a:r>
          </a:p>
          <a:p>
            <a:pPr eaLnBrk="1" fontAlgn="base" hangingPunct="1">
              <a:spcBef>
                <a:spcPct val="0"/>
              </a:spcBef>
              <a:spcAft>
                <a:spcPct val="0"/>
              </a:spcAft>
            </a:pPr>
            <a:r>
              <a:rPr lang="en-US" altLang="en-US" sz="1400">
                <a:solidFill>
                  <a:srgbClr val="000000"/>
                </a:solidFill>
                <a:latin typeface="Times New Roman" pitchFamily="18" charset="0"/>
              </a:rPr>
              <a:t>She was really quite amazing! </a:t>
            </a:r>
          </a:p>
        </p:txBody>
      </p:sp>
      <p:sp>
        <p:nvSpPr>
          <p:cNvPr id="13322" name="Rectangle 10"/>
          <p:cNvSpPr>
            <a:spLocks noChangeArrowheads="1"/>
          </p:cNvSpPr>
          <p:nvPr/>
        </p:nvSpPr>
        <p:spPr bwMode="auto">
          <a:xfrm>
            <a:off x="5181600" y="2895600"/>
            <a:ext cx="2743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Some people believe Drake may         have dated the Queen!</a:t>
            </a:r>
          </a:p>
        </p:txBody>
      </p:sp>
      <p:sp>
        <p:nvSpPr>
          <p:cNvPr id="13323" name="Rectangle 11"/>
          <p:cNvSpPr>
            <a:spLocks noChangeArrowheads="1"/>
          </p:cNvSpPr>
          <p:nvPr/>
        </p:nvSpPr>
        <p:spPr bwMode="auto">
          <a:xfrm>
            <a:off x="5181600" y="4800600"/>
            <a:ext cx="3429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Some scholars believe that over half the </a:t>
            </a:r>
          </a:p>
          <a:p>
            <a:pPr eaLnBrk="1" fontAlgn="base" hangingPunct="1">
              <a:spcBef>
                <a:spcPct val="0"/>
              </a:spcBef>
              <a:spcAft>
                <a:spcPct val="0"/>
              </a:spcAft>
            </a:pPr>
            <a:r>
              <a:rPr lang="en-US" altLang="en-US" sz="1400">
                <a:solidFill>
                  <a:srgbClr val="000000"/>
                </a:solidFill>
                <a:latin typeface="Times New Roman" pitchFamily="18" charset="0"/>
              </a:rPr>
              <a:t>population of Europe died because of  </a:t>
            </a:r>
          </a:p>
          <a:p>
            <a:pPr eaLnBrk="1" fontAlgn="base" hangingPunct="1">
              <a:spcBef>
                <a:spcPct val="0"/>
              </a:spcBef>
              <a:spcAft>
                <a:spcPct val="0"/>
              </a:spcAft>
            </a:pPr>
            <a:r>
              <a:rPr lang="en-US" altLang="en-US" sz="1400">
                <a:solidFill>
                  <a:srgbClr val="000000"/>
                </a:solidFill>
                <a:latin typeface="Times New Roman" pitchFamily="18" charset="0"/>
              </a:rPr>
              <a:t>the plague!</a:t>
            </a:r>
          </a:p>
        </p:txBody>
      </p:sp>
      <p:pic>
        <p:nvPicPr>
          <p:cNvPr id="13324" name="Picture 12" descr="Impatient rat - (Mic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257800"/>
            <a:ext cx="11414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18472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9038" y="1295400"/>
            <a:ext cx="14525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2144248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3200400"/>
            <a:ext cx="12557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211459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275" y="5791200"/>
            <a:ext cx="3524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16079"/>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4340" name="Rectangle 4"/>
          <p:cNvSpPr>
            <a:spLocks noChangeArrowheads="1"/>
          </p:cNvSpPr>
          <p:nvPr/>
        </p:nvSpPr>
        <p:spPr bwMode="auto">
          <a:xfrm>
            <a:off x="838200" y="1295400"/>
            <a:ext cx="358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2238" indent="-122238"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buClr>
                <a:srgbClr val="681912"/>
              </a:buClr>
              <a:buSzPct val="125000"/>
            </a:pPr>
            <a:r>
              <a:rPr lang="en-US" altLang="en-US" sz="1600">
                <a:solidFill>
                  <a:srgbClr val="000000"/>
                </a:solidFill>
                <a:latin typeface="Times New Roman" pitchFamily="18" charset="0"/>
              </a:rPr>
              <a:t>Other things were also happening…</a:t>
            </a:r>
          </a:p>
          <a:p>
            <a:pPr algn="just" eaLnBrk="1" fontAlgn="base" hangingPunct="1">
              <a:spcBef>
                <a:spcPct val="0"/>
              </a:spcBef>
              <a:spcAft>
                <a:spcPct val="0"/>
              </a:spcAft>
              <a:buClr>
                <a:srgbClr val="681912"/>
              </a:buClr>
              <a:buSzPct val="125000"/>
            </a:pPr>
            <a:endParaRPr lang="en-US" altLang="en-US" sz="1600">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In 1570 Giambattista della Porta invented the pinhole camera.</a:t>
            </a:r>
          </a:p>
          <a:p>
            <a:pPr algn="just" eaLnBrk="1" fontAlgn="base" hangingPunct="1">
              <a:spcBef>
                <a:spcPct val="0"/>
              </a:spcBef>
              <a:spcAft>
                <a:spcPct val="0"/>
              </a:spcAft>
              <a:buClr>
                <a:srgbClr val="681912"/>
              </a:buClr>
              <a:buSzPct val="125000"/>
              <a:buFontTx/>
              <a:buChar char="•"/>
            </a:pPr>
            <a:endParaRPr lang="en-US" altLang="en-US" sz="1600">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The Danish astronomer, Tycho Brahe, was the first to observe a supernova in 1572.</a:t>
            </a:r>
          </a:p>
          <a:p>
            <a:pPr algn="just" eaLnBrk="1" fontAlgn="base" hangingPunct="1">
              <a:spcBef>
                <a:spcPct val="0"/>
              </a:spcBef>
              <a:spcAft>
                <a:spcPct val="0"/>
              </a:spcAft>
              <a:buClr>
                <a:srgbClr val="681912"/>
              </a:buClr>
              <a:buSzPct val="125000"/>
              <a:buFontTx/>
              <a:buChar char="•"/>
            </a:pPr>
            <a:endParaRPr lang="en-US" altLang="en-US" sz="1600">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William Lee of England invented the first knitting machine in 1589.</a:t>
            </a:r>
          </a:p>
          <a:p>
            <a:pPr algn="just" eaLnBrk="1" fontAlgn="base" hangingPunct="1">
              <a:spcBef>
                <a:spcPct val="0"/>
              </a:spcBef>
              <a:spcAft>
                <a:spcPct val="0"/>
              </a:spcAft>
              <a:buClr>
                <a:srgbClr val="681912"/>
              </a:buClr>
              <a:buSzPct val="125000"/>
              <a:buFontTx/>
              <a:buChar char="•"/>
            </a:pPr>
            <a:endParaRPr lang="en-US" altLang="en-US" sz="1600">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In 1599 the Globe Theater was built.</a:t>
            </a:r>
            <a:r>
              <a:rPr lang="en-US" altLang="en-US" sz="1600" b="0">
                <a:solidFill>
                  <a:srgbClr val="000000"/>
                </a:solidFill>
                <a:latin typeface="Times New Roman" pitchFamily="18" charset="0"/>
              </a:rPr>
              <a:t> </a:t>
            </a:r>
            <a:endParaRPr lang="en-US" altLang="en-US" sz="1600">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endParaRPr lang="en-US" altLang="en-US" sz="1600">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James VI of Scotland ascended to the English throne after the death of Elizabeth I in 1603. </a:t>
            </a:r>
          </a:p>
          <a:p>
            <a:pPr algn="just" eaLnBrk="1" fontAlgn="base" hangingPunct="1">
              <a:spcBef>
                <a:spcPct val="0"/>
              </a:spcBef>
              <a:spcAft>
                <a:spcPct val="0"/>
              </a:spcAft>
              <a:buClr>
                <a:srgbClr val="681912"/>
              </a:buClr>
              <a:buSzPct val="125000"/>
            </a:pPr>
            <a:endParaRPr lang="en-US" altLang="en-US" sz="1600">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sz="1600">
                <a:solidFill>
                  <a:srgbClr val="000000"/>
                </a:solidFill>
                <a:latin typeface="Times New Roman" pitchFamily="18" charset="0"/>
              </a:rPr>
              <a:t>English settler John Rolfe married Pocahontas in 1614.</a:t>
            </a:r>
          </a:p>
          <a:p>
            <a:pPr algn="just" eaLnBrk="1" fontAlgn="base" hangingPunct="1">
              <a:spcBef>
                <a:spcPct val="0"/>
              </a:spcBef>
              <a:spcAft>
                <a:spcPct val="0"/>
              </a:spcAft>
              <a:buClr>
                <a:srgbClr val="681912"/>
              </a:buClr>
              <a:buSzPct val="125000"/>
              <a:buFontTx/>
              <a:buChar char="•"/>
            </a:pPr>
            <a:endParaRPr lang="en-US" altLang="en-US" sz="1600" b="0">
              <a:solidFill>
                <a:srgbClr val="000000"/>
              </a:solidFill>
              <a:latin typeface="Times New Roman" pitchFamily="18" charset="0"/>
            </a:endParaRPr>
          </a:p>
        </p:txBody>
      </p:sp>
      <p:sp>
        <p:nvSpPr>
          <p:cNvPr id="221189" name="Rectangle 5"/>
          <p:cNvSpPr>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681912"/>
                </a:solidFill>
                <a:effectLst>
                  <a:outerShdw blurRad="38100" dist="38100" dir="2700000" algn="tl">
                    <a:srgbClr val="C0C0C0"/>
                  </a:outerShdw>
                </a:effectLst>
                <a:ea typeface="ＭＳ Ｐゴシック" pitchFamily="-109" charset="-128"/>
              </a:rPr>
              <a:t>Shakespeare’s</a:t>
            </a:r>
            <a:r>
              <a:rPr lang="en-US" sz="3000" b="1">
                <a:solidFill>
                  <a:srgbClr val="681912"/>
                </a:solidFill>
                <a:effectLst>
                  <a:outerShdw blurRad="38100" dist="38100" dir="2700000" algn="tl">
                    <a:srgbClr val="C0C0C0"/>
                  </a:outerShdw>
                </a:effectLst>
                <a:latin typeface="Copperplate Gothic Bold" pitchFamily="-109" charset="0"/>
                <a:ea typeface="ＭＳ Ｐゴシック" pitchFamily="-109" charset="-128"/>
              </a:rPr>
              <a:t> England</a:t>
            </a:r>
          </a:p>
        </p:txBody>
      </p:sp>
      <p:sp>
        <p:nvSpPr>
          <p:cNvPr id="14342" name="AutoShape 6"/>
          <p:cNvSpPr>
            <a:spLocks noChangeArrowheads="1"/>
          </p:cNvSpPr>
          <p:nvPr/>
        </p:nvSpPr>
        <p:spPr bwMode="auto">
          <a:xfrm flipH="1">
            <a:off x="4953000" y="33528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4343" name="AutoShape 7"/>
          <p:cNvSpPr>
            <a:spLocks noChangeArrowheads="1"/>
          </p:cNvSpPr>
          <p:nvPr/>
        </p:nvSpPr>
        <p:spPr bwMode="auto">
          <a:xfrm flipH="1">
            <a:off x="4953000" y="54102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4344" name="Rectangle 8"/>
          <p:cNvSpPr>
            <a:spLocks noChangeArrowheads="1"/>
          </p:cNvSpPr>
          <p:nvPr/>
        </p:nvSpPr>
        <p:spPr bwMode="auto">
          <a:xfrm>
            <a:off x="5105400" y="1981200"/>
            <a:ext cx="2971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A pinhole camera was a camera without a lens. The light producing the image passed through a small hole in order to make a clear image.</a:t>
            </a:r>
          </a:p>
        </p:txBody>
      </p:sp>
      <p:sp>
        <p:nvSpPr>
          <p:cNvPr id="14345" name="AutoShape 9"/>
          <p:cNvSpPr>
            <a:spLocks noChangeArrowheads="1"/>
          </p:cNvSpPr>
          <p:nvPr/>
        </p:nvSpPr>
        <p:spPr bwMode="auto">
          <a:xfrm flipH="1">
            <a:off x="4953000" y="17526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4346" name="Rectangle 10"/>
          <p:cNvSpPr>
            <a:spLocks noChangeArrowheads="1"/>
          </p:cNvSpPr>
          <p:nvPr/>
        </p:nvSpPr>
        <p:spPr bwMode="auto">
          <a:xfrm>
            <a:off x="5257800" y="36576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Knit one, purl two…</a:t>
            </a:r>
          </a:p>
        </p:txBody>
      </p:sp>
      <p:sp>
        <p:nvSpPr>
          <p:cNvPr id="14347" name="Rectangle 11"/>
          <p:cNvSpPr>
            <a:spLocks noChangeArrowheads="1"/>
          </p:cNvSpPr>
          <p:nvPr/>
        </p:nvSpPr>
        <p:spPr bwMode="auto">
          <a:xfrm>
            <a:off x="5257800" y="5715000"/>
            <a:ext cx="2209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Didn’t John Smith </a:t>
            </a:r>
          </a:p>
          <a:p>
            <a:pPr eaLnBrk="1" fontAlgn="base" hangingPunct="1">
              <a:spcBef>
                <a:spcPct val="0"/>
              </a:spcBef>
              <a:spcAft>
                <a:spcPct val="0"/>
              </a:spcAft>
            </a:pPr>
            <a:r>
              <a:rPr lang="en-US" altLang="en-US" sz="1400">
                <a:solidFill>
                  <a:srgbClr val="000000"/>
                </a:solidFill>
                <a:latin typeface="Times New Roman" pitchFamily="18" charset="0"/>
              </a:rPr>
              <a:t>marry Pocahontas?  Maybe it was Will Smith!</a:t>
            </a:r>
          </a:p>
        </p:txBody>
      </p:sp>
      <p:pic>
        <p:nvPicPr>
          <p:cNvPr id="14348" name="Picture 12" descr="217404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025525"/>
            <a:ext cx="14382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Owl knits 2 - (Owl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76600"/>
            <a:ext cx="11096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22045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4800600"/>
            <a:ext cx="138906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946505"/>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3"/>
          <p:cNvSpPr>
            <a:spLocks noChangeArrowheads="1"/>
          </p:cNvSpPr>
          <p:nvPr/>
        </p:nvSpPr>
        <p:spPr bwMode="auto">
          <a:xfrm>
            <a:off x="609600" y="1066800"/>
            <a:ext cx="4114800" cy="5486400"/>
          </a:xfrm>
          <a:prstGeom prst="flowChartAlternateProcess">
            <a:avLst/>
          </a:prstGeom>
          <a:solidFill>
            <a:srgbClr val="C4A880"/>
          </a:solidFill>
          <a:ln w="25400">
            <a:solidFill>
              <a:srgbClr val="996633"/>
            </a:solidFill>
            <a:miter lim="800000"/>
            <a:headEnd/>
            <a:tailEnd/>
          </a:ln>
        </p:spPr>
        <p:txBody>
          <a:bodyPr wrap="none" anchor="ct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endParaRPr lang="en-US" altLang="en-US">
              <a:solidFill>
                <a:srgbClr val="000000"/>
              </a:solidFill>
            </a:endParaRPr>
          </a:p>
        </p:txBody>
      </p:sp>
      <p:sp>
        <p:nvSpPr>
          <p:cNvPr id="15364" name="Text Box 4"/>
          <p:cNvSpPr txBox="1">
            <a:spLocks noChangeArrowheads="1"/>
          </p:cNvSpPr>
          <p:nvPr/>
        </p:nvSpPr>
        <p:spPr bwMode="auto">
          <a:xfrm>
            <a:off x="609600" y="1371600"/>
            <a:ext cx="41148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While no one is sure when </a:t>
            </a:r>
            <a:r>
              <a:rPr lang="en-US" altLang="en-US" i="1">
                <a:solidFill>
                  <a:srgbClr val="000000"/>
                </a:solidFill>
                <a:latin typeface="Times New Roman" pitchFamily="18" charset="0"/>
              </a:rPr>
              <a:t>The Tragedy of</a:t>
            </a:r>
            <a:r>
              <a:rPr lang="en-US" altLang="en-US">
                <a:solidFill>
                  <a:srgbClr val="000000"/>
                </a:solidFill>
                <a:latin typeface="Times New Roman" pitchFamily="18" charset="0"/>
              </a:rPr>
              <a:t> </a:t>
            </a:r>
            <a:r>
              <a:rPr lang="en-US" altLang="en-US" i="1">
                <a:solidFill>
                  <a:srgbClr val="000000"/>
                </a:solidFill>
                <a:latin typeface="Times New Roman" pitchFamily="18" charset="0"/>
              </a:rPr>
              <a:t>Romeo and Juliet</a:t>
            </a:r>
            <a:r>
              <a:rPr lang="en-US" altLang="en-US">
                <a:solidFill>
                  <a:srgbClr val="000000"/>
                </a:solidFill>
                <a:latin typeface="Times New Roman" pitchFamily="18" charset="0"/>
              </a:rPr>
              <a:t> was first performed, it is believed that it was sometime between 1594   and 1595.</a:t>
            </a: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i="1">
                <a:solidFill>
                  <a:srgbClr val="000000"/>
                </a:solidFill>
                <a:latin typeface="Times New Roman" pitchFamily="18" charset="0"/>
              </a:rPr>
              <a:t>Romeo and Juliet</a:t>
            </a:r>
            <a:r>
              <a:rPr lang="en-US" altLang="en-US">
                <a:solidFill>
                  <a:srgbClr val="000000"/>
                </a:solidFill>
                <a:latin typeface="Times New Roman" pitchFamily="18" charset="0"/>
              </a:rPr>
              <a:t> was first printed around 1597.</a:t>
            </a: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The story of </a:t>
            </a:r>
            <a:r>
              <a:rPr lang="en-US" altLang="en-US" i="1">
                <a:solidFill>
                  <a:srgbClr val="000000"/>
                </a:solidFill>
                <a:latin typeface="Times New Roman" pitchFamily="18" charset="0"/>
              </a:rPr>
              <a:t>Romeo and Juliet</a:t>
            </a:r>
            <a:r>
              <a:rPr lang="en-US" altLang="en-US">
                <a:solidFill>
                  <a:srgbClr val="000000"/>
                </a:solidFill>
                <a:latin typeface="Times New Roman" pitchFamily="18" charset="0"/>
              </a:rPr>
              <a:t> was based on real lovers from Verona who died for each other in the year 1303. </a:t>
            </a:r>
          </a:p>
          <a:p>
            <a:pPr algn="just" eaLnBrk="1" fontAlgn="base" hangingPunct="1">
              <a:spcBef>
                <a:spcPct val="0"/>
              </a:spcBef>
              <a:spcAft>
                <a:spcPct val="0"/>
              </a:spcAft>
              <a:buClr>
                <a:srgbClr val="681912"/>
              </a:buClr>
              <a:buSzPct val="125000"/>
              <a:buFontTx/>
              <a:buChar char="•"/>
            </a:pPr>
            <a:endParaRPr lang="en-US" altLang="en-US">
              <a:solidFill>
                <a:srgbClr val="000000"/>
              </a:solidFill>
              <a:latin typeface="Times New Roman" pitchFamily="18" charset="0"/>
            </a:endParaRPr>
          </a:p>
          <a:p>
            <a:pPr algn="just" eaLnBrk="1" fontAlgn="base" hangingPunct="1">
              <a:spcBef>
                <a:spcPct val="0"/>
              </a:spcBef>
              <a:spcAft>
                <a:spcPct val="0"/>
              </a:spcAft>
              <a:buClr>
                <a:srgbClr val="681912"/>
              </a:buClr>
              <a:buSzPct val="125000"/>
              <a:buFontTx/>
              <a:buChar char="•"/>
            </a:pPr>
            <a:r>
              <a:rPr lang="en-US" altLang="en-US">
                <a:solidFill>
                  <a:srgbClr val="000000"/>
                </a:solidFill>
                <a:latin typeface="Times New Roman" pitchFamily="18" charset="0"/>
              </a:rPr>
              <a:t>The Capulets and Montagues really did live in Verona.</a:t>
            </a:r>
          </a:p>
          <a:p>
            <a:pPr algn="just" eaLnBrk="1" fontAlgn="base" hangingPunct="1">
              <a:spcBef>
                <a:spcPct val="0"/>
              </a:spcBef>
              <a:spcAft>
                <a:spcPct val="0"/>
              </a:spcAft>
              <a:buClr>
                <a:srgbClr val="681912"/>
              </a:buClr>
              <a:buSzPct val="125000"/>
            </a:pPr>
            <a:endParaRPr lang="en-US" altLang="en-US">
              <a:solidFill>
                <a:srgbClr val="000000"/>
              </a:solidFill>
              <a:latin typeface="Times New Roman" pitchFamily="18" charset="0"/>
            </a:endParaRPr>
          </a:p>
        </p:txBody>
      </p:sp>
      <p:sp>
        <p:nvSpPr>
          <p:cNvPr id="15365" name="AutoShape 5"/>
          <p:cNvSpPr>
            <a:spLocks noChangeArrowheads="1"/>
          </p:cNvSpPr>
          <p:nvPr/>
        </p:nvSpPr>
        <p:spPr bwMode="auto">
          <a:xfrm flipH="1">
            <a:off x="4876800" y="27432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39966">
                  <a:alpha val="56000"/>
                </a:srgbClr>
              </a:gs>
              <a:gs pos="100000">
                <a:schemeClr val="tx1">
                  <a:alpha val="62000"/>
                </a:schemeClr>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5366" name="AutoShape 6"/>
          <p:cNvSpPr>
            <a:spLocks noChangeArrowheads="1"/>
          </p:cNvSpPr>
          <p:nvPr/>
        </p:nvSpPr>
        <p:spPr bwMode="auto">
          <a:xfrm flipH="1">
            <a:off x="4876800" y="4038600"/>
            <a:ext cx="838200" cy="304800"/>
          </a:xfrm>
          <a:custGeom>
            <a:avLst/>
            <a:gdLst>
              <a:gd name="T0" fmla="*/ 946665913 w 21600"/>
              <a:gd name="T1" fmla="*/ 0 h 21600"/>
              <a:gd name="T2" fmla="*/ 0 w 21600"/>
              <a:gd name="T3" fmla="*/ 30346410 h 21600"/>
              <a:gd name="T4" fmla="*/ 946665913 w 21600"/>
              <a:gd name="T5" fmla="*/ 60692834 h 21600"/>
              <a:gd name="T6" fmla="*/ 1262221204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chemeClr val="accent2">
                  <a:alpha val="24001"/>
                </a:schemeClr>
              </a:gs>
              <a:gs pos="100000">
                <a:schemeClr val="tx2"/>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sp>
        <p:nvSpPr>
          <p:cNvPr id="15367" name="Rectangle 7"/>
          <p:cNvSpPr>
            <a:spLocks noChangeArrowheads="1"/>
          </p:cNvSpPr>
          <p:nvPr/>
        </p:nvSpPr>
        <p:spPr bwMode="auto">
          <a:xfrm>
            <a:off x="5029200" y="1600200"/>
            <a:ext cx="2590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Boy, that sure was a long, long time ago!</a:t>
            </a:r>
          </a:p>
        </p:txBody>
      </p:sp>
      <p:sp>
        <p:nvSpPr>
          <p:cNvPr id="15368" name="Rectangle 8"/>
          <p:cNvSpPr>
            <a:spLocks noChangeArrowheads="1"/>
          </p:cNvSpPr>
          <p:nvPr/>
        </p:nvSpPr>
        <p:spPr bwMode="auto">
          <a:xfrm>
            <a:off x="5105400" y="2971800"/>
            <a:ext cx="3733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Printed? Does that mean Shakespeare did not know how to write in cursive?</a:t>
            </a:r>
          </a:p>
        </p:txBody>
      </p:sp>
      <p:sp>
        <p:nvSpPr>
          <p:cNvPr id="15369" name="Rectangle 9"/>
          <p:cNvSpPr>
            <a:spLocks noChangeArrowheads="1"/>
          </p:cNvSpPr>
          <p:nvPr/>
        </p:nvSpPr>
        <p:spPr bwMode="auto">
          <a:xfrm>
            <a:off x="5029200" y="4267200"/>
            <a:ext cx="2362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pitchFamily="-109" charset="-128"/>
              </a:defRPr>
            </a:lvl1pPr>
            <a:lvl2pPr marL="742950" indent="-285750" eaLnBrk="0" hangingPunct="0">
              <a:defRPr b="1">
                <a:solidFill>
                  <a:schemeClr val="tx1"/>
                </a:solidFill>
                <a:latin typeface="Arial" charset="0"/>
                <a:ea typeface="ＭＳ Ｐゴシック" pitchFamily="-109" charset="-128"/>
              </a:defRPr>
            </a:lvl2pPr>
            <a:lvl3pPr marL="1143000" indent="-228600" eaLnBrk="0" hangingPunct="0">
              <a:defRPr b="1">
                <a:solidFill>
                  <a:schemeClr val="tx1"/>
                </a:solidFill>
                <a:latin typeface="Arial" charset="0"/>
                <a:ea typeface="ＭＳ Ｐゴシック" pitchFamily="-109" charset="-128"/>
              </a:defRPr>
            </a:lvl3pPr>
            <a:lvl4pPr marL="1600200" indent="-228600" eaLnBrk="0" hangingPunct="0">
              <a:defRPr b="1">
                <a:solidFill>
                  <a:schemeClr val="tx1"/>
                </a:solidFill>
                <a:latin typeface="Arial" charset="0"/>
                <a:ea typeface="ＭＳ Ｐゴシック" pitchFamily="-109" charset="-128"/>
              </a:defRPr>
            </a:lvl4pPr>
            <a:lvl5pPr marL="2057400" indent="-228600" eaLnBrk="0" hangingPunct="0">
              <a:defRPr b="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en-US" sz="1400">
                <a:solidFill>
                  <a:srgbClr val="000000"/>
                </a:solidFill>
                <a:latin typeface="Times New Roman" pitchFamily="18" charset="0"/>
              </a:rPr>
              <a:t>OH NO!  You mean this really happened?  It wasn’t just some story Shakespeare made up?  Now this really is a tragedy!</a:t>
            </a:r>
          </a:p>
        </p:txBody>
      </p:sp>
      <p:sp>
        <p:nvSpPr>
          <p:cNvPr id="217098" name="Rectangle 10"/>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3200" b="1">
                <a:solidFill>
                  <a:srgbClr val="681912"/>
                </a:solidFill>
                <a:effectLst>
                  <a:outerShdw blurRad="38100" dist="38100" dir="2700000" algn="tl">
                    <a:srgbClr val="C0C0C0"/>
                  </a:outerShdw>
                </a:effectLst>
                <a:latin typeface="Copperplate Gothic Bold" pitchFamily="-109" charset="0"/>
                <a:ea typeface="ＭＳ Ｐゴシック" pitchFamily="-109" charset="-128"/>
              </a:rPr>
              <a:t>Did You Know?</a:t>
            </a:r>
            <a:endParaRPr lang="en-US" sz="3200" b="1">
              <a:solidFill>
                <a:srgbClr val="681912"/>
              </a:solidFill>
              <a:latin typeface="Copperplate Gothic Bold" pitchFamily="-109" charset="0"/>
              <a:ea typeface="ＭＳ Ｐゴシック" pitchFamily="-109" charset="-128"/>
            </a:endParaRPr>
          </a:p>
        </p:txBody>
      </p:sp>
      <p:sp>
        <p:nvSpPr>
          <p:cNvPr id="15371" name="AutoShape 11"/>
          <p:cNvSpPr>
            <a:spLocks noChangeArrowheads="1"/>
          </p:cNvSpPr>
          <p:nvPr/>
        </p:nvSpPr>
        <p:spPr bwMode="auto">
          <a:xfrm flipH="1">
            <a:off x="4876800" y="13716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0000">
                  <a:alpha val="20000"/>
                </a:srgbClr>
              </a:gs>
              <a:gs pos="100000">
                <a:srgbClr val="760000"/>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109" charset="-128"/>
            </a:endParaRPr>
          </a:p>
        </p:txBody>
      </p:sp>
      <p:pic>
        <p:nvPicPr>
          <p:cNvPr id="15372" name="Picture 12" descr="Act 1 - (Movi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2649">
            <a:off x="7315200" y="1447800"/>
            <a:ext cx="12192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Romeo_and_Julie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181600"/>
            <a:ext cx="1447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4" descr="220649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3276600"/>
            <a:ext cx="1054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870409"/>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9"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3004</Words>
  <Application>Microsoft Office PowerPoint</Application>
  <PresentationFormat>On-screen Show (4:3)</PresentationFormat>
  <Paragraphs>519</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Fielder</dc:creator>
  <cp:lastModifiedBy>Fielder</cp:lastModifiedBy>
  <cp:revision>1</cp:revision>
  <dcterms:created xsi:type="dcterms:W3CDTF">2014-02-18T03:52:50Z</dcterms:created>
  <dcterms:modified xsi:type="dcterms:W3CDTF">2014-02-18T03:53:25Z</dcterms:modified>
</cp:coreProperties>
</file>